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261" r:id="rId6"/>
    <p:sldId id="304" r:id="rId7"/>
    <p:sldId id="305" r:id="rId8"/>
    <p:sldId id="262" r:id="rId9"/>
    <p:sldId id="307" r:id="rId10"/>
    <p:sldId id="306" r:id="rId11"/>
    <p:sldId id="263" r:id="rId12"/>
    <p:sldId id="264" r:id="rId13"/>
    <p:sldId id="308" r:id="rId14"/>
    <p:sldId id="265" r:id="rId15"/>
    <p:sldId id="266" r:id="rId16"/>
    <p:sldId id="267" r:id="rId17"/>
    <p:sldId id="312" r:id="rId18"/>
    <p:sldId id="313" r:id="rId19"/>
    <p:sldId id="271" r:id="rId20"/>
    <p:sldId id="314" r:id="rId21"/>
    <p:sldId id="273" r:id="rId22"/>
    <p:sldId id="272" r:id="rId23"/>
    <p:sldId id="274" r:id="rId24"/>
    <p:sldId id="320" r:id="rId25"/>
    <p:sldId id="275" r:id="rId26"/>
    <p:sldId id="330" r:id="rId27"/>
    <p:sldId id="331" r:id="rId28"/>
    <p:sldId id="276" r:id="rId29"/>
    <p:sldId id="277" r:id="rId30"/>
    <p:sldId id="278" r:id="rId31"/>
    <p:sldId id="279" r:id="rId32"/>
    <p:sldId id="280" r:id="rId33"/>
    <p:sldId id="315" r:id="rId34"/>
    <p:sldId id="316" r:id="rId35"/>
    <p:sldId id="282" r:id="rId36"/>
    <p:sldId id="283" r:id="rId37"/>
    <p:sldId id="317" r:id="rId38"/>
    <p:sldId id="333" r:id="rId39"/>
    <p:sldId id="310" r:id="rId40"/>
    <p:sldId id="309" r:id="rId41"/>
    <p:sldId id="284" r:id="rId42"/>
    <p:sldId id="285" r:id="rId43"/>
    <p:sldId id="286" r:id="rId44"/>
    <p:sldId id="318" r:id="rId45"/>
    <p:sldId id="287" r:id="rId46"/>
    <p:sldId id="319" r:id="rId47"/>
    <p:sldId id="288" r:id="rId48"/>
    <p:sldId id="289" r:id="rId49"/>
    <p:sldId id="321" r:id="rId50"/>
    <p:sldId id="322" r:id="rId51"/>
    <p:sldId id="290" r:id="rId52"/>
    <p:sldId id="324" r:id="rId53"/>
    <p:sldId id="323" r:id="rId54"/>
    <p:sldId id="291" r:id="rId55"/>
    <p:sldId id="303" r:id="rId56"/>
    <p:sldId id="301" r:id="rId57"/>
    <p:sldId id="302" r:id="rId58"/>
    <p:sldId id="326" r:id="rId59"/>
    <p:sldId id="325" r:id="rId60"/>
    <p:sldId id="327" r:id="rId61"/>
    <p:sldId id="328" r:id="rId62"/>
    <p:sldId id="292" r:id="rId63"/>
    <p:sldId id="293" r:id="rId64"/>
    <p:sldId id="294" r:id="rId65"/>
    <p:sldId id="297" r:id="rId66"/>
    <p:sldId id="329" r:id="rId67"/>
    <p:sldId id="299" r:id="rId68"/>
    <p:sldId id="300" r:id="rId69"/>
    <p:sldId id="295" r:id="rId70"/>
    <p:sldId id="296" r:id="rId71"/>
    <p:sldId id="298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9177" autoAdjust="0"/>
  </p:normalViewPr>
  <p:slideViewPr>
    <p:cSldViewPr snapToGrid="0">
      <p:cViewPr varScale="1">
        <p:scale>
          <a:sx n="92" d="100"/>
          <a:sy n="92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E52C5-98AE-4FDB-A2BE-1E3176768176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5FBC0-3019-48F7-AD43-9CF8DD2F0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68B08-7B41-7D41-89CE-69E0344056A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9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2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2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34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49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19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770784-1E6C-49BF-B526-AE7752A05CD3}" type="slidenum">
              <a:rPr lang="en-US" altLang="en-US" sz="1200"/>
              <a:pPr/>
              <a:t>4</a:t>
            </a:fld>
            <a:endParaRPr lang="en-US" altLang="en-US" sz="1200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68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0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3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45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49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09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0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1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66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8F3D03-94AC-42F5-B0CB-94DC8F10A3B3}" type="slidenum">
              <a:rPr lang="en-US" altLang="en-US" sz="1200"/>
              <a:pPr/>
              <a:t>5</a:t>
            </a:fld>
            <a:endParaRPr lang="en-US" altLang="en-US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5995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CB0298-0F37-4C9E-BF7F-157F86D2B434}" type="slidenum">
              <a:rPr lang="en-US" altLang="en-US" sz="1200"/>
              <a:pPr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28351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32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00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10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0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6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23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66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8F3D03-94AC-42F5-B0CB-94DC8F10A3B3}" type="slidenum">
              <a:rPr lang="en-US" altLang="en-US" sz="1200"/>
              <a:pPr/>
              <a:t>6</a:t>
            </a:fld>
            <a:endParaRPr lang="en-US" altLang="en-US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3049255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6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07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9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18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00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5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05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09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4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8F3D03-94AC-42F5-B0CB-94DC8F10A3B3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5771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48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57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4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47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BC0-3019-48F7-AD43-9CF8DD2F08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9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00F860-8DAF-4CF7-8A81-B0F453484534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208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00F860-8DAF-4CF7-8A81-B0F453484534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382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00F860-8DAF-4CF7-8A81-B0F453484534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719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910679-89B2-4530-AB3F-697E307BDDEC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131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2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244" y="304800"/>
            <a:ext cx="11176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1" y="1371600"/>
            <a:ext cx="5497689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84713" y="1371600"/>
            <a:ext cx="5497689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84713" y="3962400"/>
            <a:ext cx="5497689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04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244" y="304800"/>
            <a:ext cx="11176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1" y="1371600"/>
            <a:ext cx="5497689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713" y="1371600"/>
            <a:ext cx="5497689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83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8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4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3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5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625C1-BF0A-4D10-8932-C030D29D959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D955-B487-4C10-B989-8AD8BE4F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7477AMrUy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png"/><Relationship Id="rId4" Type="http://schemas.openxmlformats.org/officeDocument/2006/relationships/oleObject" Target="../embeddings/oleObject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1.png"/><Relationship Id="rId4" Type="http://schemas.openxmlformats.org/officeDocument/2006/relationships/oleObject" Target="../embeddings/oleObject8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5.png"/><Relationship Id="rId4" Type="http://schemas.openxmlformats.org/officeDocument/2006/relationships/oleObject" Target="../embeddings/oleObject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8.png"/><Relationship Id="rId4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oleObject" Target="../embeddings/oleObject1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</a:rPr>
              <a:t>Chapter 16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Respiratory Physiology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85986" y="3990197"/>
            <a:ext cx="3420028" cy="110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VPHY 3100E</a:t>
            </a:r>
          </a:p>
          <a:p>
            <a:pPr algn="ctr"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Paul Eubig</a:t>
            </a:r>
          </a:p>
          <a:p>
            <a:pPr algn="ctr"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paul.eubig@uga.edu</a:t>
            </a:r>
          </a:p>
        </p:txBody>
      </p:sp>
    </p:spTree>
    <p:extLst>
      <p:ext uri="{BB962C8B-B14F-4D97-AF65-F5344CB8AC3E}">
        <p14:creationId xmlns:p14="http://schemas.microsoft.com/office/powerpoint/2010/main" val="377955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758" y="232868"/>
            <a:ext cx="8787346" cy="618067"/>
          </a:xfrm>
        </p:spPr>
        <p:txBody>
          <a:bodyPr>
            <a:normAutofit fontScale="90000"/>
          </a:bodyPr>
          <a:lstStyle/>
          <a:p>
            <a:pPr>
              <a:spcBef>
                <a:spcPts val="1067"/>
              </a:spcBef>
              <a:defRPr/>
            </a:pPr>
            <a:r>
              <a:rPr lang="en-US" sz="4000" dirty="0">
                <a:latin typeface="+mn-lt"/>
              </a:rPr>
              <a:t>Very Thin Diffusion Barrier for Gas Exchange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4795" y="1186010"/>
            <a:ext cx="5536841" cy="3224976"/>
          </a:xfrm>
        </p:spPr>
        <p:txBody>
          <a:bodyPr>
            <a:noAutofit/>
          </a:bodyPr>
          <a:lstStyle/>
          <a:p>
            <a:pPr marL="285750" indent="-285750"/>
            <a:r>
              <a:rPr lang="en-US" sz="2400" dirty="0"/>
              <a:t>Layers of respiratory membrane:</a:t>
            </a:r>
          </a:p>
          <a:p>
            <a:pPr marL="285750" indent="-285750"/>
            <a:r>
              <a:rPr lang="en-US" sz="2400" dirty="0"/>
              <a:t>1. Fluid layer with surfactant.</a:t>
            </a:r>
          </a:p>
          <a:p>
            <a:pPr marL="285750" indent="-285750"/>
            <a:r>
              <a:rPr lang="en-US" sz="2400" dirty="0"/>
              <a:t>2. Type I alveolar cell membranes.</a:t>
            </a:r>
          </a:p>
          <a:p>
            <a:pPr marL="285750" indent="-285750"/>
            <a:r>
              <a:rPr lang="en-US" sz="2400" dirty="0"/>
              <a:t>(3. Narrow interstitial space.)</a:t>
            </a:r>
          </a:p>
          <a:p>
            <a:pPr marL="285750" indent="-285750"/>
            <a:r>
              <a:rPr lang="en-US" sz="2400" dirty="0"/>
              <a:t>4. Capillary endothelial cell membranes.</a:t>
            </a:r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6328342" y="1261179"/>
            <a:ext cx="5175863" cy="4776366"/>
          </a:xfrm>
          <a:prstGeom prst="rect">
            <a:avLst/>
          </a:prstGeom>
        </p:spPr>
      </p:pic>
      <p:pic>
        <p:nvPicPr>
          <p:cNvPr id="8" name="Picture 3" descr="01-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09" y="4143552"/>
            <a:ext cx="3930474" cy="2519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73926" y="2677791"/>
            <a:ext cx="2113099" cy="2198785"/>
            <a:chOff x="7173926" y="2677791"/>
            <a:chExt cx="2113099" cy="2198785"/>
          </a:xfrm>
        </p:grpSpPr>
        <p:sp>
          <p:nvSpPr>
            <p:cNvPr id="3" name="Left Arrow 2"/>
            <p:cNvSpPr/>
            <p:nvPr/>
          </p:nvSpPr>
          <p:spPr>
            <a:xfrm>
              <a:off x="7327538" y="3029916"/>
              <a:ext cx="864296" cy="137786"/>
            </a:xfrm>
            <a:prstGeom prst="lef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/>
            <p:cNvSpPr/>
            <p:nvPr/>
          </p:nvSpPr>
          <p:spPr>
            <a:xfrm rot="10800000">
              <a:off x="7173926" y="4342093"/>
              <a:ext cx="864296" cy="137786"/>
            </a:xfrm>
            <a:prstGeom prst="lef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177342" y="2677791"/>
              <a:ext cx="8867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</a:t>
              </a:r>
              <a:r>
                <a:rPr lang="en-US" sz="5400" b="1" cap="none" spc="0" baseline="-25000" dirty="0"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38222" y="3953246"/>
              <a:ext cx="12488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</a:t>
              </a:r>
              <a:r>
                <a:rPr lang="en-US" sz="5400" b="1" cap="none" spc="0" baseline="-25000" dirty="0"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3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161" y="144049"/>
            <a:ext cx="6019800" cy="762000"/>
          </a:xfrm>
        </p:spPr>
        <p:txBody>
          <a:bodyPr/>
          <a:lstStyle/>
          <a:p>
            <a:pPr>
              <a:spcBef>
                <a:spcPts val="1067"/>
              </a:spcBef>
              <a:defRPr/>
            </a:pPr>
            <a:r>
              <a:rPr lang="en-US" sz="4000" dirty="0">
                <a:latin typeface="+mn-lt"/>
              </a:rPr>
              <a:t>Thoracic Cavity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4498" y="1256256"/>
            <a:ext cx="4131733" cy="520717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Thoracic cavity</a:t>
            </a:r>
            <a:r>
              <a:rPr lang="en-US" altLang="en-US" sz="2400" dirty="0"/>
              <a:t> surrounded by rib cage (chest wall) and the respiratory muscles.</a:t>
            </a:r>
            <a:r>
              <a:rPr lang="en-US" sz="2400" u="sng" dirty="0"/>
              <a:t> </a:t>
            </a: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u="sng" dirty="0"/>
              <a:t>Pleural</a:t>
            </a:r>
            <a:r>
              <a:rPr lang="en-US" sz="2400" dirty="0"/>
              <a:t> (intra-pleural) </a:t>
            </a:r>
            <a:r>
              <a:rPr lang="en-US" sz="2400" u="sng" dirty="0"/>
              <a:t>space</a:t>
            </a:r>
            <a:r>
              <a:rPr lang="en-US" sz="2400" dirty="0"/>
              <a:t> 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Thin fluid layer between visceral pleura covering lungs (visceral) and parietal pleura lining thoracic cavity walls.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*Air-free, </a:t>
            </a:r>
            <a:r>
              <a:rPr lang="en-US" u="sng" dirty="0"/>
              <a:t>potential space</a:t>
            </a:r>
            <a:r>
              <a:rPr lang="en-US" dirty="0"/>
              <a:t> -&gt; lungs cling to inside of thorax.</a:t>
            </a:r>
          </a:p>
          <a:p>
            <a:pPr>
              <a:spcBef>
                <a:spcPts val="600"/>
              </a:spcBef>
              <a:defRPr/>
            </a:pPr>
            <a:r>
              <a:rPr lang="en-US" sz="2400" u="sng" dirty="0"/>
              <a:t>Diaphragm</a:t>
            </a:r>
            <a:r>
              <a:rPr lang="en-US" sz="2400" dirty="0"/>
              <a:t> – muscle between thoracic &amp; abdominal cavities.</a:t>
            </a:r>
            <a:endParaRPr lang="en-US" alt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156355" y="3549622"/>
            <a:ext cx="5416629" cy="3048000"/>
            <a:chOff x="5740249" y="3549622"/>
            <a:chExt cx="5416629" cy="3048000"/>
          </a:xfrm>
        </p:grpSpPr>
        <p:grpSp>
          <p:nvGrpSpPr>
            <p:cNvPr id="9" name="Group 8"/>
            <p:cNvGrpSpPr/>
            <p:nvPr/>
          </p:nvGrpSpPr>
          <p:grpSpPr>
            <a:xfrm>
              <a:off x="5740249" y="3549622"/>
              <a:ext cx="5416629" cy="3048000"/>
              <a:chOff x="5737441" y="3578267"/>
              <a:chExt cx="5416629" cy="304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070" y="3578267"/>
                <a:ext cx="3810000" cy="3048000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58" t="68858" r="37294" b="1370"/>
              <a:stretch/>
            </p:blipFill>
            <p:spPr>
              <a:xfrm>
                <a:off x="5737441" y="4584524"/>
                <a:ext cx="1766169" cy="2041743"/>
              </a:xfrm>
              <a:prstGeom prst="rect">
                <a:avLst/>
              </a:prstGeom>
            </p:spPr>
          </p:pic>
        </p:grpSp>
        <p:sp>
          <p:nvSpPr>
            <p:cNvPr id="4" name="Rounded Rectangular Callout 3"/>
            <p:cNvSpPr/>
            <p:nvPr/>
          </p:nvSpPr>
          <p:spPr>
            <a:xfrm>
              <a:off x="7503610" y="4839220"/>
              <a:ext cx="1264609" cy="676406"/>
            </a:xfrm>
            <a:prstGeom prst="wedgeRoundRectCallout">
              <a:avLst>
                <a:gd name="adj1" fmla="val -63872"/>
                <a:gd name="adj2" fmla="val 8007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344" y="484377"/>
            <a:ext cx="2711958" cy="26014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5108" y="3085831"/>
            <a:ext cx="2034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Healthy pleural space (air introduced).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FC9F877-666F-3248-BAD2-BA2962CBD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04" y="202265"/>
            <a:ext cx="4173328" cy="33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3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13360" y="199664"/>
            <a:ext cx="8019905" cy="736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Respiratory Muscles and Inspiration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360" y="1380223"/>
            <a:ext cx="7750287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Quiet Inspiration</a:t>
            </a:r>
            <a:r>
              <a:rPr lang="en-US" altLang="en-US" sz="2400" dirty="0"/>
              <a:t> - </a:t>
            </a:r>
            <a:r>
              <a:rPr lang="en-US" altLang="en-US" sz="2400" u="sng" dirty="0"/>
              <a:t>active</a:t>
            </a:r>
            <a:r>
              <a:rPr lang="en-US" altLang="en-US" sz="2400" dirty="0"/>
              <a:t> process: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1. Contraction of </a:t>
            </a:r>
            <a:r>
              <a:rPr lang="en-US" altLang="en-US" u="sng" dirty="0"/>
              <a:t>diaphragm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</a:t>
            </a:r>
            <a:r>
              <a:rPr lang="en-US" altLang="en-US" dirty="0"/>
              <a:t> thoracic </a:t>
            </a:r>
            <a:r>
              <a:rPr lang="en-US" altLang="en-US" dirty="0" err="1"/>
              <a:t>vol</a:t>
            </a:r>
            <a:r>
              <a:rPr lang="en-US" altLang="en-US" dirty="0"/>
              <a:t> vertically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2. Parasternal and </a:t>
            </a:r>
            <a:r>
              <a:rPr lang="en-US" altLang="en-US" u="sng" dirty="0"/>
              <a:t>external </a:t>
            </a:r>
            <a:r>
              <a:rPr lang="en-US" altLang="en-US" u="sng" dirty="0" err="1"/>
              <a:t>intercostals</a:t>
            </a:r>
            <a:r>
              <a:rPr lang="en-US" altLang="en-US" dirty="0"/>
              <a:t> contract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raising the ribs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</a:t>
            </a:r>
            <a:r>
              <a:rPr lang="en-US" altLang="en-US" dirty="0"/>
              <a:t> thoracic </a:t>
            </a:r>
            <a:r>
              <a:rPr lang="en-US" altLang="en-US" dirty="0" err="1"/>
              <a:t>vol</a:t>
            </a:r>
            <a:r>
              <a:rPr lang="en-US" altLang="en-US" dirty="0"/>
              <a:t> laterally (horizontally)</a:t>
            </a:r>
          </a:p>
        </p:txBody>
      </p:sp>
      <p:pic>
        <p:nvPicPr>
          <p:cNvPr id="27652" name="Picture 4" descr="Inspiratory muscles-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9"/>
          <a:stretch/>
        </p:blipFill>
        <p:spPr bwMode="auto">
          <a:xfrm>
            <a:off x="3088573" y="3163367"/>
            <a:ext cx="2120256" cy="318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Inspiratory muscles-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1"/>
          <a:stretch/>
        </p:blipFill>
        <p:spPr bwMode="auto">
          <a:xfrm>
            <a:off x="5387956" y="3163367"/>
            <a:ext cx="2365655" cy="313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Mechanics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980" y="1048998"/>
            <a:ext cx="3124391" cy="313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901841" y="4321479"/>
            <a:ext cx="1030897" cy="200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32738" y="4365155"/>
            <a:ext cx="9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Sternum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2389" y="6301649"/>
            <a:ext cx="18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Inspiration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5072" y="6301649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79283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13360" y="199664"/>
            <a:ext cx="8019905" cy="736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Respiratory Muscles and Expiration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746" y="1322626"/>
            <a:ext cx="7407011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Quiet expiration</a:t>
            </a:r>
            <a:r>
              <a:rPr lang="en-US" altLang="en-US" sz="2400" dirty="0"/>
              <a:t> – </a:t>
            </a:r>
            <a:r>
              <a:rPr lang="en-US" altLang="en-US" sz="2400" u="sng" dirty="0"/>
              <a:t>passive</a:t>
            </a:r>
            <a:r>
              <a:rPr lang="en-US" altLang="en-US" sz="2400" dirty="0"/>
              <a:t> process, relaxation of inspiratory muscles.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Forced expiration</a:t>
            </a:r>
            <a:r>
              <a:rPr lang="en-US" altLang="en-US" sz="2400" dirty="0"/>
              <a:t> – </a:t>
            </a:r>
            <a:r>
              <a:rPr lang="en-US" altLang="en-US" sz="2400" u="sng" dirty="0"/>
              <a:t>active</a:t>
            </a:r>
            <a:r>
              <a:rPr lang="en-US" altLang="en-US" sz="2400" dirty="0"/>
              <a:t> process assisted by the </a:t>
            </a:r>
            <a:r>
              <a:rPr lang="en-US" altLang="en-US" sz="2400" u="sng" dirty="0"/>
              <a:t>abdominal muscles</a:t>
            </a:r>
            <a:r>
              <a:rPr lang="en-US" altLang="en-US" sz="2400" dirty="0"/>
              <a:t>.</a:t>
            </a:r>
            <a:endParaRPr lang="en-US" altLang="en-US" sz="2400" u="sng" dirty="0"/>
          </a:p>
        </p:txBody>
      </p:sp>
      <p:pic>
        <p:nvPicPr>
          <p:cNvPr id="27652" name="Picture 4" descr="Inspiratory muscles-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2"/>
          <a:stretch/>
        </p:blipFill>
        <p:spPr bwMode="auto">
          <a:xfrm>
            <a:off x="271745" y="3021322"/>
            <a:ext cx="2107897" cy="311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Inspiratory muscles-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98"/>
          <a:stretch/>
        </p:blipFill>
        <p:spPr bwMode="auto">
          <a:xfrm>
            <a:off x="2585308" y="3021322"/>
            <a:ext cx="2327375" cy="303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 descr="Expiratory muscles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349" y="2995320"/>
            <a:ext cx="1752654" cy="319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7" descr="Expiratory muscles-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"/>
          <a:stretch/>
        </p:blipFill>
        <p:spPr bwMode="auto">
          <a:xfrm>
            <a:off x="7076669" y="2917596"/>
            <a:ext cx="1931863" cy="331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Mechanics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382" y="451522"/>
            <a:ext cx="2723173" cy="27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1745" y="6195255"/>
            <a:ext cx="18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Inspiration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5186" y="619525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Inspiration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1923" y="6181618"/>
            <a:ext cx="173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Quiet Expiration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669" y="6190015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Forced Expiration</a:t>
            </a:r>
          </a:p>
        </p:txBody>
      </p:sp>
    </p:spTree>
    <p:extLst>
      <p:ext uri="{BB962C8B-B14F-4D97-AF65-F5344CB8AC3E}">
        <p14:creationId xmlns:p14="http://schemas.microsoft.com/office/powerpoint/2010/main" val="311379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149382" y="4115923"/>
            <a:ext cx="54022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2 –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Physical aspects and mechanics of ventilation</a:t>
            </a:r>
            <a:endParaRPr lang="en-US" alt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20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42930" y="267889"/>
            <a:ext cx="6553201" cy="73519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  <a:cs typeface="Arial" panose="020B0604020202020204" pitchFamily="34" charset="0"/>
              </a:rPr>
              <a:t>Physics of Gas Pressures 1</a:t>
            </a:r>
          </a:p>
        </p:txBody>
      </p:sp>
      <p:sp>
        <p:nvSpPr>
          <p:cNvPr id="5632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6221" y="2561364"/>
            <a:ext cx="6689741" cy="2363176"/>
          </a:xfrm>
        </p:spPr>
        <p:txBody>
          <a:bodyPr>
            <a:normAutofit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*Boyle’s Law</a:t>
            </a:r>
          </a:p>
          <a:p>
            <a:pPr lvl="1">
              <a:spcBef>
                <a:spcPts val="545"/>
              </a:spcBef>
            </a:pPr>
            <a:r>
              <a:rPr lang="en-US" altLang="en-US" dirty="0"/>
              <a:t>At a constant temperature   P</a:t>
            </a:r>
            <a:r>
              <a:rPr lang="en-US" altLang="en-US" baseline="-30000" dirty="0"/>
              <a:t>1</a:t>
            </a:r>
            <a:r>
              <a:rPr lang="en-US" altLang="en-US" dirty="0"/>
              <a:t>V</a:t>
            </a:r>
            <a:r>
              <a:rPr lang="en-US" altLang="en-US" baseline="-30000" dirty="0"/>
              <a:t>1</a:t>
            </a:r>
            <a:r>
              <a:rPr lang="en-US" altLang="en-US" dirty="0"/>
              <a:t> = P</a:t>
            </a:r>
            <a:r>
              <a:rPr lang="en-US" altLang="en-US" baseline="-30000" dirty="0"/>
              <a:t>2</a:t>
            </a:r>
            <a:r>
              <a:rPr lang="en-US" altLang="en-US" dirty="0"/>
              <a:t>V</a:t>
            </a:r>
            <a:r>
              <a:rPr lang="en-US" altLang="en-US" baseline="-30000" dirty="0"/>
              <a:t>2</a:t>
            </a:r>
          </a:p>
          <a:p>
            <a:pPr lvl="1">
              <a:spcBef>
                <a:spcPts val="545"/>
              </a:spcBef>
            </a:pPr>
            <a:r>
              <a:rPr lang="en-US" altLang="en-US" dirty="0"/>
              <a:t>Thoracic expansion and contraction -&gt; air movement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7485962" y="1620344"/>
            <a:ext cx="3956414" cy="33041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9872" y="1127048"/>
            <a:ext cx="12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Boyle’s Law</a:t>
            </a:r>
          </a:p>
        </p:txBody>
      </p:sp>
    </p:spTree>
    <p:extLst>
      <p:ext uri="{BB962C8B-B14F-4D97-AF65-F5344CB8AC3E}">
        <p14:creationId xmlns:p14="http://schemas.microsoft.com/office/powerpoint/2010/main" val="68424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3192139" y="257791"/>
            <a:ext cx="7106227" cy="632114"/>
          </a:xfrm>
        </p:spPr>
        <p:txBody>
          <a:bodyPr/>
          <a:lstStyle/>
          <a:p>
            <a:pPr eaLnBrk="1" hangingPunct="1"/>
            <a:r>
              <a:rPr lang="en-US" altLang="en-US" sz="3400">
                <a:latin typeface="+mn-lt"/>
                <a:cs typeface="Arial" panose="020B0604020202020204" pitchFamily="34" charset="0"/>
              </a:rPr>
              <a:t>Pressure Gradients</a:t>
            </a:r>
            <a:endParaRPr lang="en-US" altLang="en-US" sz="3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99611" y="1412961"/>
            <a:ext cx="5969024" cy="5324015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How do we get 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into the body and CO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out of the body?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dirty="0"/>
              <a:t>Ventilation = air in and out of lungs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dirty="0"/>
              <a:t>Results from pressure differences (gradient) induced by changes in lung volumes</a:t>
            </a:r>
            <a:endParaRPr lang="en-US" altLang="en-US" dirty="0"/>
          </a:p>
          <a:p>
            <a:pPr marL="731701" lvl="2" indent="-337708">
              <a:spcBef>
                <a:spcPts val="545"/>
              </a:spcBef>
            </a:pPr>
            <a:r>
              <a:rPr lang="en-US" altLang="en-US" u="sng" dirty="0"/>
              <a:t>Pressure (P) gradient</a:t>
            </a:r>
            <a:r>
              <a:rPr lang="en-US" altLang="en-US" dirty="0"/>
              <a:t> – results in net gas flow &amp; diffusion from high P to low P</a:t>
            </a:r>
          </a:p>
          <a:p>
            <a:pPr marL="0" lvl="1" indent="0">
              <a:spcBef>
                <a:spcPts val="545"/>
              </a:spcBef>
              <a:buNone/>
            </a:pPr>
            <a:endParaRPr lang="en-US" altLang="en-US" sz="2000" dirty="0"/>
          </a:p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Similar principles apply to respiration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altLang="en-US" dirty="0"/>
              <a:t>For P</a:t>
            </a:r>
            <a:r>
              <a:rPr lang="en-US" altLang="en-US" baseline="-25000" dirty="0"/>
              <a:t>O2</a:t>
            </a:r>
            <a:r>
              <a:rPr lang="en-US" altLang="en-US" dirty="0"/>
              <a:t> – </a:t>
            </a:r>
            <a:r>
              <a:rPr lang="en-US" altLang="en-US" dirty="0">
                <a:sym typeface="Symbol" panose="05050102010706020507" pitchFamily="18" charset="2"/>
              </a:rPr>
              <a:t>alveolar space </a:t>
            </a:r>
            <a:r>
              <a:rPr lang="en-US" altLang="en-US" dirty="0"/>
              <a:t>&gt; blood plasma &gt; interstitial fluid &gt; cytosol </a:t>
            </a:r>
            <a:r>
              <a:rPr lang="en-US" altLang="en-US" dirty="0">
                <a:sym typeface="Symbol" panose="05050102010706020507" pitchFamily="18" charset="2"/>
              </a:rPr>
              <a:t>&gt;</a:t>
            </a:r>
            <a:r>
              <a:rPr lang="en-US" altLang="en-US" dirty="0"/>
              <a:t> mitochondria 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altLang="en-US" dirty="0"/>
              <a:t>For P</a:t>
            </a:r>
            <a:r>
              <a:rPr lang="en-US" altLang="en-US" baseline="-25000" dirty="0"/>
              <a:t>CO2</a:t>
            </a:r>
            <a:r>
              <a:rPr lang="en-US" altLang="en-US" dirty="0"/>
              <a:t> – mitochondria &gt; cytosol &gt; interstitial fluid &gt; blood plasma </a:t>
            </a:r>
            <a:r>
              <a:rPr lang="en-US" altLang="en-US" dirty="0">
                <a:sym typeface="Symbol" panose="05050102010706020507" pitchFamily="18" charset="2"/>
              </a:rPr>
              <a:t>&gt; alveoli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39" y="1412961"/>
            <a:ext cx="4372972" cy="48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3853151" y="323893"/>
            <a:ext cx="7106227" cy="632114"/>
          </a:xfrm>
        </p:spPr>
        <p:txBody>
          <a:bodyPr/>
          <a:lstStyle/>
          <a:p>
            <a:pPr eaLnBrk="1" hangingPunct="1"/>
            <a:r>
              <a:rPr lang="en-US" altLang="en-US" sz="3400" dirty="0">
                <a:latin typeface="+mn-lt"/>
                <a:cs typeface="Arial" panose="020B0604020202020204" pitchFamily="34" charset="0"/>
              </a:rPr>
              <a:t>Pressure Gradients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93693" y="6012406"/>
            <a:ext cx="6587589" cy="421445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Anatomically correct version of the last slide.</a:t>
            </a:r>
            <a:endParaRPr lang="en-US" altLang="en-US" sz="18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47" y="1527836"/>
            <a:ext cx="5410811" cy="41771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993" y="5405949"/>
            <a:ext cx="1698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CELLULAR RESPIRATION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1993" y="1604955"/>
            <a:ext cx="1698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CELLULAR RESPIRATION</a:t>
            </a:r>
          </a:p>
        </p:txBody>
      </p:sp>
    </p:spTree>
    <p:extLst>
      <p:ext uri="{BB962C8B-B14F-4D97-AF65-F5344CB8AC3E}">
        <p14:creationId xmlns:p14="http://schemas.microsoft.com/office/powerpoint/2010/main" val="231750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6024" y="183124"/>
            <a:ext cx="6858000" cy="660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3 Pressures to Follow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8929" y="1074878"/>
            <a:ext cx="8805230" cy="1628745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200" u="sng" dirty="0">
                <a:cs typeface="Times New Roman" pitchFamily="18" charset="0"/>
                <a:sym typeface="Symbol" pitchFamily="18" charset="2"/>
              </a:rPr>
              <a:t>Atmospheric</a:t>
            </a:r>
            <a:r>
              <a:rPr lang="en-US" sz="2200" dirty="0">
                <a:cs typeface="Times New Roman" pitchFamily="18" charset="0"/>
                <a:sym typeface="Symbol" pitchFamily="18" charset="2"/>
              </a:rPr>
              <a:t> – always 760 mm Hg</a:t>
            </a:r>
          </a:p>
          <a:p>
            <a:pPr>
              <a:spcBef>
                <a:spcPts val="600"/>
              </a:spcBef>
              <a:defRPr/>
            </a:pPr>
            <a:r>
              <a:rPr lang="en-US" sz="2200" u="sng" dirty="0">
                <a:cs typeface="Times New Roman" pitchFamily="18" charset="0"/>
                <a:sym typeface="Symbol" pitchFamily="18" charset="2"/>
              </a:rPr>
              <a:t>Alveolar (Intrapulmonary)</a:t>
            </a:r>
            <a:r>
              <a:rPr lang="en-US" sz="2200" dirty="0">
                <a:cs typeface="Times New Roman" pitchFamily="18" charset="0"/>
                <a:sym typeface="Symbol" pitchFamily="18" charset="2"/>
              </a:rPr>
              <a:t> – at rest, during inspiration, during expiration</a:t>
            </a:r>
          </a:p>
          <a:p>
            <a:pPr>
              <a:spcBef>
                <a:spcPts val="600"/>
              </a:spcBef>
              <a:defRPr/>
            </a:pPr>
            <a:r>
              <a:rPr lang="en-US" sz="2200" u="sng" dirty="0">
                <a:cs typeface="Times New Roman" pitchFamily="18" charset="0"/>
                <a:sym typeface="Symbol" pitchFamily="18" charset="2"/>
              </a:rPr>
              <a:t>Pleural (</a:t>
            </a:r>
            <a:r>
              <a:rPr lang="en-US" sz="2200" u="sng" dirty="0" err="1">
                <a:cs typeface="Times New Roman" pitchFamily="18" charset="0"/>
                <a:sym typeface="Symbol" pitchFamily="18" charset="2"/>
              </a:rPr>
              <a:t>Intrapleural</a:t>
            </a:r>
            <a:r>
              <a:rPr lang="en-US" sz="2200" u="sng" dirty="0">
                <a:cs typeface="Times New Roman" pitchFamily="18" charset="0"/>
                <a:sym typeface="Symbol" pitchFamily="18" charset="2"/>
              </a:rPr>
              <a:t>)</a:t>
            </a:r>
            <a:r>
              <a:rPr lang="en-US" sz="2200" dirty="0">
                <a:cs typeface="Times New Roman" pitchFamily="18" charset="0"/>
                <a:sym typeface="Symbol" pitchFamily="18" charset="2"/>
              </a:rPr>
              <a:t> – at rest, during inspiration, during expiration</a:t>
            </a:r>
          </a:p>
        </p:txBody>
      </p:sp>
      <p:sp>
        <p:nvSpPr>
          <p:cNvPr id="317449" name="Rectangle 9"/>
          <p:cNvSpPr>
            <a:spLocks noChangeArrowheads="1"/>
          </p:cNvSpPr>
          <p:nvPr/>
        </p:nvSpPr>
        <p:spPr bwMode="auto">
          <a:xfrm>
            <a:off x="7382934" y="4106333"/>
            <a:ext cx="298026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844" tIns="40923" rIns="81844" bIns="40923"/>
          <a:lstStyle/>
          <a:p>
            <a:pPr marL="304804" indent="-304804"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b"/>
              <a:defRPr/>
            </a:pPr>
            <a:endParaRPr lang="en-US" altLang="en-US" sz="1778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24" y="2374092"/>
            <a:ext cx="6161915" cy="4270874"/>
          </a:xfrm>
        </p:spPr>
      </p:pic>
    </p:spTree>
    <p:extLst>
      <p:ext uri="{BB962C8B-B14F-4D97-AF65-F5344CB8AC3E}">
        <p14:creationId xmlns:p14="http://schemas.microsoft.com/office/powerpoint/2010/main" val="105184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5998" y="276990"/>
            <a:ext cx="10515600" cy="87978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+mn-lt"/>
                <a:cs typeface="Times New Roman" pitchFamily="18" charset="0"/>
              </a:rPr>
              <a:t>Natural Properties of Lungs &amp; Chest Wall</a:t>
            </a:r>
            <a:endParaRPr lang="en-US" altLang="en-US" sz="3200" dirty="0">
              <a:latin typeface="+mn-lt"/>
              <a:cs typeface="Times New Roman" pitchFamily="18" charset="0"/>
            </a:endParaRPr>
          </a:p>
        </p:txBody>
      </p:sp>
      <p:sp>
        <p:nvSpPr>
          <p:cNvPr id="2529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05998" y="1180201"/>
            <a:ext cx="5686114" cy="521097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>
                <a:cs typeface="Times New Roman" pitchFamily="18" charset="0"/>
              </a:rPr>
              <a:t>The lung can be viewed as a passive, elastic container.</a:t>
            </a: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The “pleural space” contains only a film of fluid, so lungs normally remain in contact with the chest walls.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cs typeface="Times New Roman" pitchFamily="18" charset="0"/>
              </a:rPr>
              <a:t>The lung tends to recoil inward and the chest wall outward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cs typeface="Times New Roman" pitchFamily="18" charset="0"/>
              </a:rPr>
              <a:t>*These recoil forces in opposite directions create a </a:t>
            </a:r>
            <a:r>
              <a:rPr lang="en-US" sz="2400" u="sng" dirty="0">
                <a:cs typeface="Times New Roman" pitchFamily="18" charset="0"/>
              </a:rPr>
              <a:t>negative</a:t>
            </a:r>
            <a:r>
              <a:rPr lang="en-US" sz="2400" dirty="0">
                <a:cs typeface="Times New Roman" pitchFamily="18" charset="0"/>
              </a:rPr>
              <a:t> (sub-atmospheric) </a:t>
            </a:r>
            <a:r>
              <a:rPr lang="en-US" sz="2400" u="sng" dirty="0">
                <a:cs typeface="Times New Roman" pitchFamily="18" charset="0"/>
              </a:rPr>
              <a:t>pleura</a:t>
            </a:r>
            <a:r>
              <a:rPr lang="en-US" sz="2400" dirty="0">
                <a:cs typeface="Times New Roman" pitchFamily="18" charset="0"/>
              </a:rPr>
              <a:t>l </a:t>
            </a:r>
            <a:r>
              <a:rPr lang="en-US" sz="2400" u="sng" dirty="0">
                <a:cs typeface="Times New Roman" pitchFamily="18" charset="0"/>
              </a:rPr>
              <a:t>pressure:</a:t>
            </a:r>
            <a:r>
              <a:rPr lang="en-US" sz="2400" dirty="0">
                <a:cs typeface="Times New Roman" pitchFamily="18" charset="0"/>
              </a:rPr>
              <a:t> -3 to -4 mm Hg relative to atmospheric and alveolar pressures.</a:t>
            </a: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-&gt; Lungs expand and contract along with the thoracic cavity.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What happens if the pleural space is disrupted by air or fluid?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82" y="1441676"/>
            <a:ext cx="5181600" cy="3888452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05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381000"/>
            <a:ext cx="7010400" cy="846138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+mn-lt"/>
                <a:ea typeface="ＭＳ Ｐゴシック" pitchFamily="1" charset="-128"/>
                <a:cs typeface="ＭＳ Ｐゴシック" pitchFamily="1" charset="-128"/>
              </a:rPr>
              <a:t>Lecture Outline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676400"/>
            <a:ext cx="5486400" cy="2819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en-US" sz="2400" dirty="0"/>
              <a:t>1. </a:t>
            </a:r>
            <a:r>
              <a:rPr lang="en-US" sz="2400" dirty="0"/>
              <a:t>Introduction to respiratory system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2. </a:t>
            </a:r>
            <a:r>
              <a:rPr lang="en-US" sz="2400" dirty="0"/>
              <a:t>Physical aspects and mechanics of ventilation</a:t>
            </a: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3. </a:t>
            </a:r>
            <a:r>
              <a:rPr lang="en-US" sz="2400" dirty="0"/>
              <a:t>Factors affecting ventilation</a:t>
            </a: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4. 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&amp; CO</a:t>
            </a:r>
            <a:r>
              <a:rPr lang="en-US" sz="2400" baseline="-25000" dirty="0"/>
              <a:t>2</a:t>
            </a:r>
            <a:r>
              <a:rPr lang="en-US" sz="2400" dirty="0"/>
              <a:t> transport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5. </a:t>
            </a:r>
            <a:r>
              <a:rPr lang="en-US" sz="2400" dirty="0"/>
              <a:t>Acid-base balance 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6. Regulation of breathing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</p:txBody>
      </p:sp>
      <p:pic>
        <p:nvPicPr>
          <p:cNvPr id="4" name="Picture 4" descr="Slide0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050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Slide0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781151"/>
            <a:ext cx="2473325" cy="185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Slide05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757961"/>
            <a:ext cx="2504729" cy="187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3575" y="216666"/>
            <a:ext cx="7608006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+mn-lt"/>
                <a:cs typeface="Times New Roman" pitchFamily="18" charset="0"/>
              </a:rPr>
              <a:t>Importance of the Pleural Space</a:t>
            </a:r>
            <a:endParaRPr lang="en-US" altLang="en-US" sz="3200" dirty="0">
              <a:latin typeface="+mn-lt"/>
              <a:cs typeface="Times New Roman" pitchFamily="18" charset="0"/>
            </a:endParaRP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3575" y="1160445"/>
            <a:ext cx="5562600" cy="4656667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>
                <a:cs typeface="Times New Roman" pitchFamily="18" charset="0"/>
              </a:rPr>
              <a:t>Mediastinum separates each side of thorax.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>
                <a:cs typeface="Times New Roman" pitchFamily="18" charset="0"/>
              </a:rPr>
              <a:t>Air (pneumothorax) or fluid (hydrothorax, generically) -&gt; relative negative pressure lost -&gt; lung lobes collapse.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>
                <a:cs typeface="Times New Roman" pitchFamily="18" charset="0"/>
              </a:rPr>
              <a:t>New pressure gradient -&gt; pneumothorax.</a:t>
            </a:r>
            <a:endParaRPr lang="en-US" altLang="en-US" sz="2000" dirty="0"/>
          </a:p>
        </p:txBody>
      </p:sp>
      <p:pic>
        <p:nvPicPr>
          <p:cNvPr id="28677" name="Picture 7" descr="Pneumothorax"/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0" t="14654" b="8210"/>
          <a:stretch/>
        </p:blipFill>
        <p:spPr>
          <a:xfrm>
            <a:off x="7238082" y="308472"/>
            <a:ext cx="2962388" cy="15533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6" b="1278"/>
          <a:stretch/>
        </p:blipFill>
        <p:spPr>
          <a:xfrm>
            <a:off x="6835967" y="1953657"/>
            <a:ext cx="3766618" cy="4172292"/>
          </a:xfrm>
        </p:spPr>
      </p:pic>
      <p:grpSp>
        <p:nvGrpSpPr>
          <p:cNvPr id="5" name="Group 4"/>
          <p:cNvGrpSpPr/>
          <p:nvPr/>
        </p:nvGrpSpPr>
        <p:grpSpPr>
          <a:xfrm>
            <a:off x="7568588" y="2137273"/>
            <a:ext cx="2539072" cy="369332"/>
            <a:chOff x="7436386" y="2875403"/>
            <a:chExt cx="253907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7436386" y="287540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693008" y="287540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10968" y="6217755"/>
            <a:ext cx="507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Left-sided pneumothorax with a chest tube in place.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14" y="3246231"/>
            <a:ext cx="4692696" cy="3057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971" y="6303269"/>
            <a:ext cx="580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 scan of right-sided </a:t>
            </a:r>
            <a:r>
              <a:rPr lang="en-US" dirty="0" err="1"/>
              <a:t>hydropneumothorax</a:t>
            </a:r>
            <a:r>
              <a:rPr lang="en-US" dirty="0"/>
              <a:t>. A = air, B = fluid.</a:t>
            </a:r>
          </a:p>
        </p:txBody>
      </p:sp>
    </p:spTree>
    <p:extLst>
      <p:ext uri="{BB962C8B-B14F-4D97-AF65-F5344CB8AC3E}">
        <p14:creationId xmlns:p14="http://schemas.microsoft.com/office/powerpoint/2010/main" val="274410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4" y="2366733"/>
            <a:ext cx="3503363" cy="3259227"/>
          </a:xfrm>
          <a:prstGeom prst="rect">
            <a:avLst/>
          </a:prstGeom>
        </p:spPr>
      </p:pic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916331" y="80295"/>
            <a:ext cx="7538677" cy="67733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Mechanics of Breathing (Ventilation)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36012" y="1650071"/>
            <a:ext cx="4886853" cy="5114286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Ventilation occurs as a result of pressure gradients induced by changes in lung volume. 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During inspiration: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Times New Roman" pitchFamily="18" charset="0"/>
              </a:rPr>
              <a:t>Contraction of inspiratory muscles 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 chest </a:t>
            </a:r>
            <a:r>
              <a:rPr lang="en-US" sz="1800" dirty="0" err="1">
                <a:cs typeface="Times New Roman" pitchFamily="18" charset="0"/>
                <a:sym typeface="Symbol" pitchFamily="18" charset="2"/>
              </a:rPr>
              <a:t>vol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 pleural </a:t>
            </a:r>
            <a:r>
              <a:rPr lang="en-US" sz="1800" dirty="0" err="1">
                <a:cs typeface="Times New Roman" pitchFamily="18" charset="0"/>
                <a:sym typeface="Symbol" pitchFamily="18" charset="2"/>
              </a:rPr>
              <a:t>vol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</a:t>
            </a:r>
            <a:r>
              <a:rPr lang="en-US" sz="1800" dirty="0">
                <a:cs typeface="Times New Roman" pitchFamily="18" charset="0"/>
              </a:rPr>
              <a:t> pleural P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  lung </a:t>
            </a:r>
            <a:r>
              <a:rPr lang="en-US" sz="1800" dirty="0" err="1">
                <a:cs typeface="Times New Roman" pitchFamily="18" charset="0"/>
                <a:sym typeface="Symbol" pitchFamily="18" charset="2"/>
              </a:rPr>
              <a:t>vol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 </a:t>
            </a:r>
            <a:r>
              <a:rPr lang="en-US" sz="1800" dirty="0">
                <a:cs typeface="Times New Roman" pitchFamily="18" charset="0"/>
              </a:rPr>
              <a:t>alveolar P 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Times New Roman" pitchFamily="18" charset="0"/>
                <a:sym typeface="Symbol" pitchFamily="18" charset="2"/>
              </a:rPr>
              <a:t> </a:t>
            </a:r>
            <a:r>
              <a:rPr lang="en-US" altLang="en-US" sz="1800" dirty="0"/>
              <a:t>atmospheric P &gt; </a:t>
            </a:r>
            <a:r>
              <a:rPr lang="en-US" sz="1800" dirty="0">
                <a:cs typeface="Times New Roman" pitchFamily="18" charset="0"/>
              </a:rPr>
              <a:t>alveolar</a:t>
            </a: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en-US" sz="1800" dirty="0"/>
              <a:t>P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generation of pressure gradient</a:t>
            </a:r>
            <a:r>
              <a:rPr lang="en-US" sz="1800" dirty="0">
                <a:cs typeface="Times New Roman" pitchFamily="18" charset="0"/>
              </a:rPr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1800" dirty="0">
                <a:cs typeface="Times New Roman" pitchFamily="18" charset="0"/>
              </a:rPr>
              <a:t>air to flows into the lung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Times New Roman" pitchFamily="18" charset="0"/>
              </a:rPr>
              <a:t>Energy -&gt; muscular contraction -&gt; works against the elastic recoil forces of the lung. 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During (passive) expiration: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Times New Roman" pitchFamily="18" charset="0"/>
                <a:sym typeface="Symbol" pitchFamily="18" charset="2"/>
              </a:rPr>
              <a:t> </a:t>
            </a:r>
            <a:r>
              <a:rPr lang="en-US" altLang="en-US" sz="1800" dirty="0"/>
              <a:t>lung </a:t>
            </a:r>
            <a:r>
              <a:rPr lang="en-US" altLang="en-US" sz="1800" dirty="0" err="1"/>
              <a:t>vol</a:t>
            </a:r>
            <a:r>
              <a:rPr lang="en-US" altLang="en-US" sz="1800" dirty="0"/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en-US" sz="1800" dirty="0"/>
              <a:t>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 </a:t>
            </a:r>
            <a:r>
              <a:rPr lang="en-US" sz="1800" dirty="0">
                <a:cs typeface="Times New Roman" pitchFamily="18" charset="0"/>
              </a:rPr>
              <a:t>alveolar</a:t>
            </a:r>
            <a:r>
              <a:rPr lang="en-US" altLang="en-US" sz="1800" dirty="0"/>
              <a:t> pressure above atmosphere (</a:t>
            </a:r>
            <a:r>
              <a:rPr lang="en-US" sz="1800" dirty="0">
                <a:cs typeface="Times New Roman" pitchFamily="18" charset="0"/>
              </a:rPr>
              <a:t>alveolar</a:t>
            </a:r>
            <a:r>
              <a:rPr lang="en-US" altLang="en-US" sz="1800" dirty="0"/>
              <a:t> P &gt; atmospheric P) </a:t>
            </a:r>
            <a:r>
              <a:rPr lang="en-US" sz="1800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en-US" sz="1800" dirty="0"/>
              <a:t> air goes out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Elastic recoil forces of the lung contribute to change in pressure gradient.</a:t>
            </a:r>
          </a:p>
        </p:txBody>
      </p:sp>
      <p:pic>
        <p:nvPicPr>
          <p:cNvPr id="4" name="Picture 4" descr="Mechanics-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084" y="229383"/>
            <a:ext cx="2202698" cy="22098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865" y="2439273"/>
            <a:ext cx="3385006" cy="301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1441" r="3113" b="51414"/>
          <a:stretch/>
        </p:blipFill>
        <p:spPr>
          <a:xfrm>
            <a:off x="4873091" y="772185"/>
            <a:ext cx="2412694" cy="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2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https://chestpmk.files.wordpress.com/2011/07/screen-shot-2011-07-08-at-11-45-38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83" y="940413"/>
            <a:ext cx="4123062" cy="504637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4906" y="940413"/>
            <a:ext cx="4583016" cy="421167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Relative pressures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Pleural P – ALWAYS lower than alveolar P &amp; atmospheric P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ALWAYS negative (</a:t>
            </a:r>
            <a:r>
              <a:rPr lang="en-US" sz="2000" dirty="0">
                <a:cs typeface="Times New Roman" pitchFamily="18" charset="0"/>
              </a:rPr>
              <a:t>sub-atmospheric</a:t>
            </a:r>
            <a:r>
              <a:rPr lang="en-US" altLang="en-US" sz="2000" dirty="0"/>
              <a:t>) 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Alveolar P – may be “-” (inspiration) or “+” (expiration)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Trans-pulmonary P = </a:t>
            </a:r>
            <a:r>
              <a:rPr lang="en-US" altLang="en-US" sz="2200" dirty="0">
                <a:latin typeface="Symbol" pitchFamily="18" charset="2"/>
              </a:rPr>
              <a:t>D </a:t>
            </a:r>
            <a:r>
              <a:rPr lang="en-US" altLang="en-US" sz="2200" dirty="0"/>
              <a:t>P across the wall of the lung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= Alveolar P – Pleural P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Always positive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Increasing difference vs. decreasing difference.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112265" y="146827"/>
            <a:ext cx="6705600" cy="660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Alveolar &amp; Pleural P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49099" y="3260990"/>
            <a:ext cx="365760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826827" y="2941503"/>
            <a:ext cx="1242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Atmospheric</a:t>
            </a:r>
          </a:p>
          <a:p>
            <a:pPr algn="ctr"/>
            <a:r>
              <a:rPr lang="en-US" sz="1600" dirty="0"/>
              <a:t>Pressure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98267"/>
              </p:ext>
            </p:extLst>
          </p:nvPr>
        </p:nvGraphicFramePr>
        <p:xfrm>
          <a:off x="914399" y="5159301"/>
          <a:ext cx="491352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841">
                  <a:extLst>
                    <a:ext uri="{9D8B030D-6E8A-4147-A177-3AD203B41FA5}">
                      <a16:colId xmlns:a16="http://schemas.microsoft.com/office/drawing/2014/main" val="940773553"/>
                    </a:ext>
                  </a:extLst>
                </a:gridCol>
                <a:gridCol w="1637841">
                  <a:extLst>
                    <a:ext uri="{9D8B030D-6E8A-4147-A177-3AD203B41FA5}">
                      <a16:colId xmlns:a16="http://schemas.microsoft.com/office/drawing/2014/main" val="1883857630"/>
                    </a:ext>
                  </a:extLst>
                </a:gridCol>
                <a:gridCol w="1637841">
                  <a:extLst>
                    <a:ext uri="{9D8B030D-6E8A-4147-A177-3AD203B41FA5}">
                      <a16:colId xmlns:a16="http://schemas.microsoft.com/office/drawing/2014/main" val="4244257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Inspiration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Expiration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64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Alveolar</a:t>
                      </a:r>
                      <a:r>
                        <a:rPr lang="en-US" b="1" baseline="0" dirty="0"/>
                        <a:t> 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b="1" dirty="0"/>
                        <a:t>-1 to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+1 to 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1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Pleural</a:t>
                      </a:r>
                      <a:r>
                        <a:rPr lang="en-US" b="1" baseline="0" dirty="0"/>
                        <a:t> 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-7 to 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-5 to 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864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64635" y="6271821"/>
            <a:ext cx="4813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*Pressures relative to atmospheric pressure.</a:t>
            </a:r>
          </a:p>
        </p:txBody>
      </p:sp>
    </p:spTree>
    <p:extLst>
      <p:ext uri="{BB962C8B-B14F-4D97-AF65-F5344CB8AC3E}">
        <p14:creationId xmlns:p14="http://schemas.microsoft.com/office/powerpoint/2010/main" val="245471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99485" y="56234"/>
            <a:ext cx="9780326" cy="762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Volumes, Capacities, &amp; Function Tests</a:t>
            </a:r>
            <a:endParaRPr lang="en-US" sz="4000" dirty="0">
              <a:latin typeface="+mn-lt"/>
            </a:endParaRP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72868" y="865846"/>
            <a:ext cx="6411816" cy="295045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000" dirty="0">
                <a:cs typeface="Arial" pitchFamily="34" charset="0"/>
              </a:rPr>
              <a:t>Lung volumes - </a:t>
            </a:r>
            <a:r>
              <a:rPr lang="en-US" sz="2000" u="sng" dirty="0">
                <a:cs typeface="Arial" pitchFamily="34" charset="0"/>
              </a:rPr>
              <a:t>tidal </a:t>
            </a:r>
            <a:r>
              <a:rPr lang="en-US" sz="2000" u="sng" dirty="0" err="1">
                <a:cs typeface="Arial" pitchFamily="34" charset="0"/>
              </a:rPr>
              <a:t>vol</a:t>
            </a:r>
            <a:r>
              <a:rPr lang="en-US" sz="2000" dirty="0">
                <a:cs typeface="Arial" pitchFamily="34" charset="0"/>
              </a:rPr>
              <a:t> (TV), inspiratory reserve </a:t>
            </a:r>
            <a:r>
              <a:rPr lang="en-US" sz="2000" dirty="0" err="1">
                <a:cs typeface="Arial" pitchFamily="34" charset="0"/>
              </a:rPr>
              <a:t>vol</a:t>
            </a:r>
            <a:r>
              <a:rPr lang="en-US" sz="2000" dirty="0">
                <a:cs typeface="Arial" pitchFamily="34" charset="0"/>
              </a:rPr>
              <a:t> (IRV), expiratory reserve </a:t>
            </a:r>
            <a:r>
              <a:rPr lang="en-US" sz="2000" dirty="0" err="1">
                <a:cs typeface="Arial" pitchFamily="34" charset="0"/>
              </a:rPr>
              <a:t>vol</a:t>
            </a:r>
            <a:r>
              <a:rPr lang="en-US" sz="2000" dirty="0">
                <a:cs typeface="Arial" pitchFamily="34" charset="0"/>
              </a:rPr>
              <a:t> (ERV), and </a:t>
            </a:r>
            <a:r>
              <a:rPr lang="en-US" sz="2000" u="sng" dirty="0">
                <a:cs typeface="Arial" pitchFamily="34" charset="0"/>
              </a:rPr>
              <a:t>residual </a:t>
            </a:r>
            <a:r>
              <a:rPr lang="en-US" sz="2000" u="sng" dirty="0" err="1">
                <a:cs typeface="Arial" pitchFamily="34" charset="0"/>
              </a:rPr>
              <a:t>vol</a:t>
            </a:r>
            <a:r>
              <a:rPr lang="en-US" sz="2000" dirty="0">
                <a:cs typeface="Arial" pitchFamily="34" charset="0"/>
              </a:rPr>
              <a:t> (RV).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>
                <a:cs typeface="Arial" pitchFamily="34" charset="0"/>
              </a:rPr>
              <a:t>Lung capacities – inspiratory capacity (IC), functional residual capacity (FRC), </a:t>
            </a:r>
            <a:r>
              <a:rPr lang="en-US" sz="2000" u="sng" dirty="0">
                <a:cs typeface="Arial" pitchFamily="34" charset="0"/>
              </a:rPr>
              <a:t>vital capacity</a:t>
            </a:r>
            <a:r>
              <a:rPr lang="en-US" sz="2000" dirty="0">
                <a:cs typeface="Arial" pitchFamily="34" charset="0"/>
              </a:rPr>
              <a:t> (VC), and </a:t>
            </a:r>
            <a:r>
              <a:rPr lang="en-US" sz="2000" u="sng" dirty="0">
                <a:cs typeface="Arial" pitchFamily="34" charset="0"/>
              </a:rPr>
              <a:t>total lung capacity</a:t>
            </a:r>
            <a:r>
              <a:rPr lang="en-US" sz="2000" dirty="0">
                <a:cs typeface="Arial" pitchFamily="34" charset="0"/>
              </a:rPr>
              <a:t> (TLC).</a:t>
            </a:r>
            <a:endParaRPr lang="en-US" sz="2000" dirty="0">
              <a:cs typeface="Times New Roman" pitchFamily="18" charset="0"/>
            </a:endParaRP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Arial" pitchFamily="34" charset="0"/>
              </a:rPr>
              <a:t>Capacity – sum of more than 1 volume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cs typeface="Arial" pitchFamily="34" charset="0"/>
              </a:rPr>
              <a:t>Timed vital capacity (or forced expiration volume for the 1st second, </a:t>
            </a:r>
            <a:r>
              <a:rPr lang="en-US" sz="1800" u="sng" dirty="0">
                <a:cs typeface="Arial" pitchFamily="34" charset="0"/>
              </a:rPr>
              <a:t>FEV</a:t>
            </a:r>
            <a:r>
              <a:rPr lang="en-US" sz="1800" u="sng" baseline="-30000" dirty="0">
                <a:cs typeface="Arial" pitchFamily="34" charset="0"/>
              </a:rPr>
              <a:t>1</a:t>
            </a:r>
            <a:r>
              <a:rPr lang="en-US" sz="1800" dirty="0">
                <a:cs typeface="Arial" pitchFamily="34" charset="0"/>
              </a:rPr>
              <a:t>) – normal is &gt; 80%</a:t>
            </a:r>
            <a:endParaRPr lang="en-US" sz="1800" dirty="0">
              <a:cs typeface="Times New Roman" pitchFamily="18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809025"/>
              </p:ext>
            </p:extLst>
          </p:nvPr>
        </p:nvGraphicFramePr>
        <p:xfrm>
          <a:off x="1453943" y="3238974"/>
          <a:ext cx="7471411" cy="309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Image" r:id="rId3" imgW="12749206" imgH="5282540" progId="Photoshop.Image.6">
                  <p:embed/>
                </p:oleObj>
              </mc:Choice>
              <mc:Fallback>
                <p:oleObj name="Image" r:id="rId3" imgW="12749206" imgH="5282540" progId="Photoshop.Image.6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943" y="3238974"/>
                        <a:ext cx="7471411" cy="30957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 descr="Spirometry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35525" y="1696749"/>
            <a:ext cx="2438400" cy="22803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43" name="Rectangle 7"/>
          <p:cNvSpPr>
            <a:spLocks noChangeArrowheads="1"/>
          </p:cNvSpPr>
          <p:nvPr/>
        </p:nvSpPr>
        <p:spPr bwMode="auto">
          <a:xfrm>
            <a:off x="9780326" y="998221"/>
            <a:ext cx="1268296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Arial" pitchFamily="34" charset="0"/>
              </a:rPr>
              <a:t>Spirometry</a:t>
            </a:r>
            <a:endParaRPr lang="en-US" sz="16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5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926" y="103846"/>
            <a:ext cx="7264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Volumes &amp; Capacities</a:t>
            </a:r>
            <a:endParaRPr lang="en-US" sz="4000" dirty="0">
              <a:latin typeface="+mn-lt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608391"/>
              </p:ext>
            </p:extLst>
          </p:nvPr>
        </p:nvGraphicFramePr>
        <p:xfrm>
          <a:off x="2704520" y="3926541"/>
          <a:ext cx="6573951" cy="272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Image" r:id="rId3" imgW="12749206" imgH="5282540" progId="Photoshop.Image.6">
                  <p:embed/>
                </p:oleObj>
              </mc:Choice>
              <mc:Fallback>
                <p:oleObj name="Image" r:id="rId3" imgW="12749206" imgH="5282540" progId="Photoshop.Image.6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520" y="3926541"/>
                        <a:ext cx="6573951" cy="2723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4661" t="10110" r="4701" b="39751"/>
          <a:stretch/>
        </p:blipFill>
        <p:spPr>
          <a:xfrm>
            <a:off x="894142" y="658904"/>
            <a:ext cx="5056094" cy="32676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36" y="658902"/>
            <a:ext cx="4991797" cy="2981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B8435-0BAA-AE4C-A69A-801F99390235}"/>
              </a:ext>
            </a:extLst>
          </p:cNvPr>
          <p:cNvSpPr txBox="1"/>
          <p:nvPr/>
        </p:nvSpPr>
        <p:spPr>
          <a:xfrm>
            <a:off x="894142" y="1524001"/>
            <a:ext cx="2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0F8FC-FBA1-9548-A861-3538C55BD400}"/>
              </a:ext>
            </a:extLst>
          </p:cNvPr>
          <p:cNvSpPr txBox="1"/>
          <p:nvPr/>
        </p:nvSpPr>
        <p:spPr>
          <a:xfrm>
            <a:off x="5906694" y="1502691"/>
            <a:ext cx="2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FA6FA-C95B-4D41-BBFC-DC7895D47222}"/>
              </a:ext>
            </a:extLst>
          </p:cNvPr>
          <p:cNvSpPr txBox="1"/>
          <p:nvPr/>
        </p:nvSpPr>
        <p:spPr>
          <a:xfrm>
            <a:off x="5918925" y="2000180"/>
            <a:ext cx="2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A4625-0522-214C-8795-6CFAF66601CB}"/>
              </a:ext>
            </a:extLst>
          </p:cNvPr>
          <p:cNvSpPr txBox="1"/>
          <p:nvPr/>
        </p:nvSpPr>
        <p:spPr>
          <a:xfrm>
            <a:off x="894141" y="3366268"/>
            <a:ext cx="2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6195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57549" y="100988"/>
            <a:ext cx="70527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Dead Space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7549" y="1024897"/>
            <a:ext cx="6400800" cy="53208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200" u="sng" dirty="0"/>
              <a:t>Dead space</a:t>
            </a:r>
            <a:r>
              <a:rPr lang="en-US" altLang="en-US" sz="2200" dirty="0"/>
              <a:t> = regions of the airways that are </a:t>
            </a:r>
            <a:r>
              <a:rPr lang="en-US" altLang="en-US" sz="2200" i="1" dirty="0"/>
              <a:t>ventilated</a:t>
            </a:r>
            <a:r>
              <a:rPr lang="en-US" altLang="en-US" sz="2200" dirty="0"/>
              <a:t> but </a:t>
            </a:r>
            <a:r>
              <a:rPr lang="en-US" altLang="en-US" sz="2200" i="1" dirty="0"/>
              <a:t>no gas exchange</a:t>
            </a:r>
            <a:r>
              <a:rPr lang="en-US" altLang="en-US" sz="2200" dirty="0"/>
              <a:t> occurs.</a:t>
            </a:r>
            <a:endParaRPr lang="en-US" altLang="en-US" sz="2200" u="sng" dirty="0"/>
          </a:p>
          <a:p>
            <a:pPr>
              <a:spcBef>
                <a:spcPts val="600"/>
              </a:spcBef>
              <a:defRPr/>
            </a:pPr>
            <a:r>
              <a:rPr lang="en-US" altLang="en-US" sz="2200" u="sng" dirty="0"/>
              <a:t>Physiologic dead space</a:t>
            </a:r>
            <a:r>
              <a:rPr lang="en-US" altLang="en-US" sz="2200" dirty="0"/>
              <a:t> = anatomic dead space + alveolar dead space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200" u="sng" dirty="0"/>
              <a:t>Anatomic dead space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*Air in the </a:t>
            </a:r>
            <a:r>
              <a:rPr lang="en-US" altLang="en-US" sz="2000" u="sng" dirty="0"/>
              <a:t>conducting airways</a:t>
            </a:r>
            <a:r>
              <a:rPr lang="en-US" altLang="en-US" sz="2000" dirty="0"/>
              <a:t> of respiratory system that does NOT participate in the gas exchange.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Not all of the inspired air reaches the alveoli.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Inhaled fresh air mixed with expired air in anatomical dead space.</a:t>
            </a:r>
            <a:endParaRPr lang="en-US" altLang="en-US" sz="2200" u="sng" dirty="0"/>
          </a:p>
          <a:p>
            <a:pPr>
              <a:spcBef>
                <a:spcPts val="600"/>
              </a:spcBef>
              <a:defRPr/>
            </a:pPr>
            <a:r>
              <a:rPr lang="en-US" altLang="en-US" sz="2200" u="sng" dirty="0"/>
              <a:t>Alveolar or functional dead space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*Air in the respiratory zone that is ventilated but does NOT participate in gas exchange.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Due to lack of blood flow to those alveoli.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b="11748"/>
          <a:stretch/>
        </p:blipFill>
        <p:spPr>
          <a:xfrm>
            <a:off x="7732272" y="3810000"/>
            <a:ext cx="3439038" cy="2890034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13" y="326490"/>
            <a:ext cx="3146999" cy="33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6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6525" y="208564"/>
            <a:ext cx="70527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Ventilation-Perfusion Ratio (V/Q)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476371" y="1505609"/>
            <a:ext cx="5413441" cy="4532119"/>
          </a:xfrm>
        </p:spPr>
        <p:txBody>
          <a:bodyPr>
            <a:norm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/>
              <a:t>A</a:t>
            </a:r>
            <a:r>
              <a:rPr lang="en-US" sz="2400" dirty="0"/>
              <a:t> = alveolar ventilation</a:t>
            </a:r>
          </a:p>
          <a:p>
            <a:r>
              <a:rPr lang="en-US" sz="2400" dirty="0"/>
              <a:t>Q = blood flow</a:t>
            </a:r>
          </a:p>
          <a:p>
            <a:r>
              <a:rPr lang="en-US" sz="2400" dirty="0"/>
              <a:t>For efficient gas exchange (O</a:t>
            </a:r>
            <a:r>
              <a:rPr lang="en-US" sz="2400" baseline="-25000" dirty="0"/>
              <a:t>2</a:t>
            </a:r>
            <a:r>
              <a:rPr lang="en-US" sz="2400" dirty="0"/>
              <a:t> in, CO</a:t>
            </a:r>
            <a:r>
              <a:rPr lang="en-US" sz="2400" baseline="-25000" dirty="0"/>
              <a:t>2</a:t>
            </a:r>
            <a:r>
              <a:rPr lang="en-US" sz="2400" dirty="0"/>
              <a:t> out), want level of ventilation to match blood flow in alveoli. V/Q ≈ 0.8</a:t>
            </a:r>
          </a:p>
          <a:p>
            <a:r>
              <a:rPr lang="en-US" sz="2400" dirty="0"/>
              <a:t>V</a:t>
            </a:r>
            <a:r>
              <a:rPr lang="en-US" sz="2400" baseline="-25000" dirty="0"/>
              <a:t>A</a:t>
            </a:r>
            <a:r>
              <a:rPr lang="en-US" sz="2400" dirty="0"/>
              <a:t> is greater in the apices of the lungs -&gt; high V/Q – </a:t>
            </a:r>
            <a:r>
              <a:rPr lang="en-US" sz="2400" dirty="0" err="1"/>
              <a:t>overventilated</a:t>
            </a:r>
            <a:r>
              <a:rPr lang="en-US" sz="2400" dirty="0"/>
              <a:t> and </a:t>
            </a:r>
            <a:r>
              <a:rPr lang="en-US" sz="2400" dirty="0" err="1"/>
              <a:t>underperfused</a:t>
            </a:r>
            <a:endParaRPr lang="en-US" sz="2400" dirty="0"/>
          </a:p>
          <a:p>
            <a:r>
              <a:rPr lang="en-US" sz="2400" dirty="0"/>
              <a:t>Q is greater in the basal lung lobes -&gt; low V/Q – </a:t>
            </a:r>
            <a:r>
              <a:rPr lang="en-US" sz="2400" dirty="0" err="1"/>
              <a:t>underventilated</a:t>
            </a:r>
            <a:r>
              <a:rPr lang="en-US" sz="2400" dirty="0"/>
              <a:t> and </a:t>
            </a:r>
            <a:r>
              <a:rPr lang="en-US" sz="2400" dirty="0" err="1"/>
              <a:t>overperfused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6532194" y="1391464"/>
            <a:ext cx="4806642" cy="44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0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6525" y="208564"/>
            <a:ext cx="70527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Ventilation-Perfusion Ratio (V/Q)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234324" y="970564"/>
            <a:ext cx="5292417" cy="552436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Pulmonary arterioles try to maximize V/Q ratio ≈ 0.8</a:t>
            </a:r>
          </a:p>
          <a:p>
            <a:r>
              <a:rPr lang="en-US" sz="2400" u="sng" dirty="0"/>
              <a:t>Systemic arterioles</a:t>
            </a:r>
            <a:r>
              <a:rPr lang="en-US" sz="2400" dirty="0"/>
              <a:t> (e.g., muscle beds) dilate if arterial O</a:t>
            </a:r>
            <a:r>
              <a:rPr lang="en-US" sz="2400" baseline="-25000" dirty="0"/>
              <a:t>2</a:t>
            </a:r>
            <a:r>
              <a:rPr lang="en-US" sz="2400" dirty="0"/>
              <a:t> levels (P</a:t>
            </a:r>
            <a:r>
              <a:rPr lang="en-US" sz="2400" baseline="-25000" dirty="0"/>
              <a:t>a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) are low -&gt; more blood with O</a:t>
            </a:r>
            <a:r>
              <a:rPr lang="en-US" sz="2400" baseline="-25000" dirty="0"/>
              <a:t>2</a:t>
            </a:r>
            <a:r>
              <a:rPr lang="en-US" sz="2400" dirty="0"/>
              <a:t> delivered.</a:t>
            </a:r>
          </a:p>
          <a:p>
            <a:r>
              <a:rPr lang="en-US" sz="2400" u="sng" dirty="0"/>
              <a:t>Pulmonary arterioles</a:t>
            </a:r>
            <a:r>
              <a:rPr lang="en-US" sz="2400" dirty="0"/>
              <a:t> constrict if alveolar O</a:t>
            </a:r>
            <a:r>
              <a:rPr lang="en-US" sz="2400" baseline="-25000" dirty="0"/>
              <a:t>2</a:t>
            </a:r>
            <a:r>
              <a:rPr lang="en-US" sz="2400" dirty="0"/>
              <a:t> levels (P</a:t>
            </a:r>
            <a:r>
              <a:rPr lang="en-US" sz="2400" baseline="-25000" dirty="0"/>
              <a:t>A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) are low. Dilate if P</a:t>
            </a:r>
            <a:r>
              <a:rPr lang="en-US" sz="2400" baseline="-25000" dirty="0"/>
              <a:t>A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high. </a:t>
            </a:r>
          </a:p>
          <a:p>
            <a:r>
              <a:rPr lang="en-US" sz="2400" dirty="0"/>
              <a:t>What does this accomplish if P</a:t>
            </a:r>
            <a:r>
              <a:rPr lang="en-US" sz="2400" baseline="-25000" dirty="0"/>
              <a:t>A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is low in individual alveoli or a region of lung? </a:t>
            </a:r>
          </a:p>
          <a:p>
            <a:r>
              <a:rPr lang="en-US" sz="2400" dirty="0"/>
              <a:t>If P</a:t>
            </a:r>
            <a:r>
              <a:rPr lang="en-US" sz="2400" baseline="-25000" dirty="0"/>
              <a:t>A</a:t>
            </a: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is high in alveoli or a region of lung?</a:t>
            </a:r>
          </a:p>
          <a:p>
            <a:r>
              <a:rPr lang="en-US" sz="2400" dirty="0"/>
              <a:t>V/Q mismatch occurs with different disease states.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5930485" y="1391464"/>
            <a:ext cx="5577097" cy="29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38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06801" y="3818467"/>
            <a:ext cx="617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3 –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Factors affecting ventilation</a:t>
            </a:r>
            <a:endParaRPr lang="en-US" alt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185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4291" y="147811"/>
            <a:ext cx="7391401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Factors Affecting Ventilation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364" y="1049357"/>
            <a:ext cx="7563692" cy="495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1. </a:t>
            </a:r>
            <a:r>
              <a:rPr lang="en-US" altLang="en-US" sz="2000" u="sng" dirty="0"/>
              <a:t>Compliance</a:t>
            </a:r>
            <a:r>
              <a:rPr lang="en-US" altLang="en-US" sz="2000" dirty="0"/>
              <a:t> – </a:t>
            </a:r>
            <a:r>
              <a:rPr lang="en-US" altLang="en-US" sz="2000" dirty="0" err="1"/>
              <a:t>distensibility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stretchability</a:t>
            </a:r>
            <a:r>
              <a:rPr lang="en-US" altLang="en-US" sz="2000" dirty="0"/>
              <a:t>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Change in lung </a:t>
            </a:r>
            <a:r>
              <a:rPr lang="en-US" altLang="en-US" sz="1800" dirty="0" err="1"/>
              <a:t>vol</a:t>
            </a:r>
            <a:r>
              <a:rPr lang="en-US" altLang="en-US" sz="1800" dirty="0"/>
              <a:t> per change in </a:t>
            </a:r>
            <a:r>
              <a:rPr lang="en-US" altLang="en-US" sz="1800" dirty="0" err="1"/>
              <a:t>transpulmonary</a:t>
            </a:r>
            <a:r>
              <a:rPr lang="en-US" altLang="en-US" sz="1800" dirty="0"/>
              <a:t> P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sz="1800" dirty="0"/>
              <a:t>Compliance = </a:t>
            </a:r>
            <a:r>
              <a:rPr lang="en-US" altLang="en-US" sz="1800" dirty="0">
                <a:sym typeface="Symbol" panose="05050102010706020507" pitchFamily="18" charset="2"/>
              </a:rPr>
              <a:t></a:t>
            </a:r>
            <a:r>
              <a:rPr lang="en-US" altLang="en-US" sz="1800" dirty="0"/>
              <a:t>V/</a:t>
            </a:r>
            <a:r>
              <a:rPr lang="en-US" altLang="en-US" sz="1800" dirty="0">
                <a:sym typeface="Symbol" panose="05050102010706020507" pitchFamily="18" charset="2"/>
              </a:rPr>
              <a:t></a:t>
            </a:r>
            <a:r>
              <a:rPr lang="en-US" altLang="en-US" sz="1800" dirty="0"/>
              <a:t>P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100 x more distensible than a balloon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Compliance is affected by </a:t>
            </a:r>
            <a:r>
              <a:rPr lang="en-US" altLang="en-US" sz="1800" dirty="0" err="1"/>
              <a:t>elastance</a:t>
            </a:r>
            <a:r>
              <a:rPr lang="en-US" altLang="en-US" sz="1800" dirty="0"/>
              <a:t> (2) ; and surface tension (3)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2. </a:t>
            </a:r>
            <a:r>
              <a:rPr lang="en-US" altLang="en-US" sz="2000" u="sng" dirty="0" err="1"/>
              <a:t>Elastance</a:t>
            </a:r>
            <a:r>
              <a:rPr lang="en-US" altLang="en-US" sz="2000" dirty="0"/>
              <a:t> (elasticity) – recoil ability, resistance to distension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Elasticity = 1/compliance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Tendency to return to initial size after distension.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High content of </a:t>
            </a:r>
            <a:r>
              <a:rPr lang="en-US" altLang="en-US" sz="1800" dirty="0" err="1"/>
              <a:t>elastin</a:t>
            </a:r>
            <a:r>
              <a:rPr lang="en-US" altLang="en-US" sz="1800" dirty="0"/>
              <a:t> proteins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Elastic tension </a:t>
            </a:r>
            <a:r>
              <a:rPr lang="en-US" altLang="en-US" sz="1800" dirty="0">
                <a:sym typeface="Symbol" pitchFamily="18" charset="2"/>
              </a:rPr>
              <a:t></a:t>
            </a:r>
            <a:r>
              <a:rPr lang="en-US" altLang="en-US" sz="1800" dirty="0"/>
              <a:t> during inspiration and </a:t>
            </a:r>
            <a:r>
              <a:rPr lang="en-US" altLang="en-US" sz="1800" dirty="0">
                <a:sym typeface="Symbol" pitchFamily="18" charset="2"/>
              </a:rPr>
              <a:t> </a:t>
            </a:r>
            <a:r>
              <a:rPr lang="en-US" altLang="en-US" sz="1800" dirty="0"/>
              <a:t>during expiration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Balloon analogy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Diseases can alter compliance and elasticity (ahead). 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>
                <a:hlinkClick r:id="rId3"/>
              </a:rPr>
              <a:t>https://www.youtube.com/watch?v=v7477AMrUyc</a:t>
            </a:r>
            <a:endParaRPr lang="en-US" altLang="en-US" sz="1800" dirty="0"/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3. </a:t>
            </a:r>
            <a:r>
              <a:rPr lang="en-US" altLang="en-US" sz="2000" u="sng" dirty="0"/>
              <a:t>Surface tension</a:t>
            </a:r>
            <a:r>
              <a:rPr lang="en-US" altLang="en-US" sz="2000" dirty="0"/>
              <a:t> – to be discussed in the next slides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8305330" y="2250507"/>
            <a:ext cx="3141195" cy="20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0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10934" y="3708042"/>
            <a:ext cx="74965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1 –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Introduction to the respiratory system</a:t>
            </a:r>
            <a:endParaRPr lang="en-US" alt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018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68514" y="114760"/>
            <a:ext cx="5145967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Surface Tension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68515" y="1046602"/>
            <a:ext cx="4901760" cy="5506598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Thin film of liquid (water) lines alveoli.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Surface tension (T)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Reflects the work needed to </a:t>
            </a:r>
            <a:r>
              <a:rPr lang="en-US" altLang="en-US" sz="1800" dirty="0">
                <a:sym typeface="Symbol" panose="05050102010706020507" pitchFamily="18" charset="2"/>
              </a:rPr>
              <a:t></a:t>
            </a:r>
            <a:r>
              <a:rPr lang="en-US" altLang="en-US" sz="1800" dirty="0"/>
              <a:t> surface area of a liquid at an interface.</a:t>
            </a:r>
            <a:endParaRPr lang="en-US" altLang="en-US" sz="18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Law of Laplace – P in alveoli is directly proportional to surface tension; and inversely proportional to radius of alveoli.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>
                <a:sym typeface="Symbol" panose="05050102010706020507" pitchFamily="18" charset="2"/>
              </a:rPr>
              <a:t>T is the same for same interface.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 same T,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smaller alveoli have higher P to collapse than larger alveoli.</a:t>
            </a:r>
            <a:endParaRPr lang="en-US" altLang="en-US" sz="1800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>
                <a:sym typeface="Symbol" panose="05050102010706020507" pitchFamily="18" charset="2"/>
              </a:rPr>
              <a:t>r=2 (P=T) vs. r=1 (P=2T)  collapse of smaller alveoli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>
                <a:sym typeface="Symbol" panose="05050102010706020507" pitchFamily="18" charset="2"/>
              </a:rPr>
              <a:t> </a:t>
            </a:r>
            <a:r>
              <a:rPr lang="en-US" altLang="en-US" sz="1800" dirty="0"/>
              <a:t>P </a:t>
            </a:r>
            <a:r>
              <a:rPr lang="en-US" altLang="en-US" sz="1800" dirty="0">
                <a:sym typeface="Symbol" panose="05050102010706020507" pitchFamily="18" charset="2"/>
              </a:rPr>
              <a:t></a:t>
            </a:r>
            <a:r>
              <a:rPr lang="en-US" altLang="en-US" sz="1800" dirty="0"/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 c</a:t>
            </a:r>
            <a:r>
              <a:rPr lang="en-US" altLang="en-US" sz="1800" dirty="0"/>
              <a:t>ompliance </a:t>
            </a:r>
            <a:r>
              <a:rPr lang="en-US" altLang="en-US" sz="1800" dirty="0">
                <a:sym typeface="Symbol" panose="05050102010706020507" pitchFamily="18" charset="2"/>
              </a:rPr>
              <a:t></a:t>
            </a:r>
            <a:r>
              <a:rPr lang="en-US" altLang="en-US" sz="1800" dirty="0"/>
              <a:t> takes more energy to expand.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What helps keep surface tension from collapsing our alveoli?</a:t>
            </a:r>
          </a:p>
        </p:txBody>
      </p:sp>
      <p:graphicFrame>
        <p:nvGraphicFramePr>
          <p:cNvPr id="6147" name="Object 1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73125502"/>
              </p:ext>
            </p:extLst>
          </p:nvPr>
        </p:nvGraphicFramePr>
        <p:xfrm>
          <a:off x="8670275" y="1625745"/>
          <a:ext cx="2743200" cy="37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Image" r:id="rId4" imgW="4469841" imgH="6069841" progId="Photoshop.Image.7">
                  <p:embed/>
                </p:oleObj>
              </mc:Choice>
              <mc:Fallback>
                <p:oleObj name="Image" r:id="rId4" imgW="4469841" imgH="6069841" progId="Photoshop.Image.7">
                  <p:embed/>
                  <p:pic>
                    <p:nvPicPr>
                      <p:cNvPr id="614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0275" y="1625745"/>
                        <a:ext cx="2743200" cy="372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2990518"/>
            <a:ext cx="334327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9" b="18750"/>
          <a:stretch/>
        </p:blipFill>
        <p:spPr>
          <a:xfrm>
            <a:off x="530528" y="169845"/>
            <a:ext cx="2769942" cy="27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12336" y="180861"/>
            <a:ext cx="42672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Surfactants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8563" y="1276018"/>
            <a:ext cx="4360333" cy="220980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Surfactants – biochemistry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Produced by type II alveolar cells (pneumocytes).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1. Phospholipids – amphipathic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2. Surfactant proteins – help distribute phospholipids.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428563" y="3485818"/>
            <a:ext cx="4360333" cy="258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Surfactants – functions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Lower </a:t>
            </a:r>
            <a:r>
              <a:rPr lang="en-US" altLang="en-US" sz="2000" kern="0" dirty="0"/>
              <a:t>surface tension </a:t>
            </a:r>
            <a:r>
              <a:rPr lang="en-US" altLang="en-US" sz="2000" kern="0" dirty="0">
                <a:sym typeface="Symbol" panose="05050102010706020507" pitchFamily="18" charset="2"/>
              </a:rPr>
              <a:t>  c</a:t>
            </a:r>
            <a:r>
              <a:rPr lang="en-US" altLang="en-US" sz="2000" kern="0" dirty="0"/>
              <a:t>ompliance.</a:t>
            </a:r>
            <a:endParaRPr lang="en-US" altLang="en-US" sz="2000" dirty="0"/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Prevent</a:t>
            </a:r>
            <a:r>
              <a:rPr lang="en-US" altLang="en-US" sz="2000" kern="0" dirty="0"/>
              <a:t> collapse of smaller alveoli.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sz="1800" kern="0" dirty="0"/>
              <a:t>As alveoli radius decreases, surfactant’s ability to lower surface tension increases.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" b="3104"/>
          <a:stretch/>
        </p:blipFill>
        <p:spPr>
          <a:xfrm>
            <a:off x="804547" y="1795749"/>
            <a:ext cx="4624016" cy="3690651"/>
          </a:xfrm>
        </p:spPr>
      </p:pic>
    </p:spTree>
    <p:extLst>
      <p:ext uri="{BB962C8B-B14F-4D97-AF65-F5344CB8AC3E}">
        <p14:creationId xmlns:p14="http://schemas.microsoft.com/office/powerpoint/2010/main" val="484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7" name="Picture 9" descr="Image result for Newborn respiratory distress synd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15" y="-17586"/>
            <a:ext cx="358200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78525" y="17582"/>
            <a:ext cx="70527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Disorders (1)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8861" y="853952"/>
            <a:ext cx="5609493" cy="16254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Newborn respiratory distress syndrome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Occurs in ~10% of premature neonates.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Underdeveloped anatomy.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Surfactant insufficiency.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Every breath is like the first breath.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84" y="2553801"/>
            <a:ext cx="5124124" cy="39124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23A16E2-578C-9549-9944-9BE56F2BE3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82" y="4322118"/>
            <a:ext cx="3422708" cy="24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9619" y="144787"/>
            <a:ext cx="5054236" cy="52724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Disorders (2)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30" y="1153555"/>
            <a:ext cx="5157787" cy="533055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en-US" b="0" u="sng" dirty="0"/>
              <a:t>Restrictive Disorders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783855" y="1761542"/>
            <a:ext cx="5157787" cy="3684588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Ex., pulmonary fibrosis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Accumulation of fibrous connective tissue in alveolar wall.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>
                <a:sym typeface="Symbol" pitchFamily="18" charset="2"/>
              </a:rPr>
              <a:t> v</a:t>
            </a:r>
            <a:r>
              <a:rPr lang="en-US" altLang="en-US" sz="2000" dirty="0"/>
              <a:t>ital capacity; normal FEV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; </a:t>
            </a:r>
            <a:r>
              <a:rPr lang="en-US" altLang="en-US" sz="2000" dirty="0">
                <a:sym typeface="Symbol" pitchFamily="18" charset="2"/>
              </a:rPr>
              <a:t> compliance</a:t>
            </a:r>
            <a:endParaRPr lang="en-US" altLang="en-US" sz="2000" dirty="0"/>
          </a:p>
          <a:p>
            <a:r>
              <a:rPr lang="en-US" sz="2000" dirty="0"/>
              <a:t>*Reduced lung volume</a:t>
            </a:r>
          </a:p>
          <a:p>
            <a:r>
              <a:rPr lang="en-US" sz="2000" dirty="0"/>
              <a:t>Evident in which phase of ventilation?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0328" y="1153555"/>
            <a:ext cx="4677768" cy="508124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348470" y="445091"/>
            <a:ext cx="5183188" cy="82391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012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9619" y="144787"/>
            <a:ext cx="5054236" cy="52724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Disorders (3)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213" y="777950"/>
            <a:ext cx="5157787" cy="533055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en-US" b="0" u="sng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3" y="1311005"/>
            <a:ext cx="5875666" cy="4186412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482316" y="777950"/>
            <a:ext cx="5183188" cy="533055"/>
          </a:xfrm>
        </p:spPr>
        <p:txBody>
          <a:bodyPr/>
          <a:lstStyle/>
          <a:p>
            <a:pPr algn="ctr"/>
            <a:r>
              <a:rPr lang="en-US" b="0" u="sng" dirty="0"/>
              <a:t>Obstructive Disorders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844229" y="1454224"/>
            <a:ext cx="5183188" cy="368458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Ex., asthma, cystic fibrosis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Vital capacity may be normal; FEV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is &lt; 80%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*Reduced airflow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Evident in which phase of ventilation?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316" y="3141208"/>
            <a:ext cx="5080041" cy="33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4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25777"/>
            <a:ext cx="68580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Disorders (4)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35240"/>
            <a:ext cx="6956234" cy="236220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Emphysema – alveolar tissue is destroyed, </a:t>
            </a:r>
            <a:r>
              <a:rPr lang="en-US" altLang="en-US" sz="2200" dirty="0">
                <a:sym typeface="Symbol" panose="05050102010706020507" pitchFamily="18" charset="2"/>
              </a:rPr>
              <a:t> compliance</a:t>
            </a:r>
            <a:endParaRPr lang="en-US" altLang="en-US" sz="2200" dirty="0"/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Chronic progressive; reduces surface area for gas exchange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Cigarette smoking </a:t>
            </a:r>
            <a:r>
              <a:rPr lang="en-US" altLang="en-US" sz="2000" dirty="0">
                <a:sym typeface="Symbol" panose="05050102010706020507" pitchFamily="18" charset="2"/>
              </a:rPr>
              <a:t>  </a:t>
            </a:r>
            <a:r>
              <a:rPr lang="en-US" altLang="en-US" sz="2000" dirty="0"/>
              <a:t>WBC proteinases secretion </a:t>
            </a:r>
            <a:r>
              <a:rPr lang="en-US" altLang="en-US" sz="2000" dirty="0">
                <a:sym typeface="Symbol" panose="05050102010706020507" pitchFamily="18" charset="2"/>
              </a:rPr>
              <a:t>  </a:t>
            </a:r>
            <a:r>
              <a:rPr lang="en-US" altLang="en-US" sz="2000" dirty="0"/>
              <a:t>destruction tissue proteins </a:t>
            </a:r>
            <a:r>
              <a:rPr lang="en-US" altLang="en-US" sz="2000" dirty="0">
                <a:sym typeface="Symbol" panose="05050102010706020507" pitchFamily="18" charset="2"/>
              </a:rPr>
              <a:t> collapse of alveolar sacs</a:t>
            </a:r>
            <a:endParaRPr lang="en-US" altLang="en-US" sz="2000" dirty="0"/>
          </a:p>
          <a:p>
            <a:pPr>
              <a:spcBef>
                <a:spcPts val="600"/>
              </a:spcBef>
              <a:defRPr/>
            </a:pPr>
            <a:r>
              <a:rPr lang="en-US" altLang="en-US" sz="2200" dirty="0"/>
              <a:t>COPD (chronic obstructive pulmonary disease):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Asthma &amp; emphysema</a:t>
            </a:r>
          </a:p>
        </p:txBody>
      </p:sp>
      <p:pic>
        <p:nvPicPr>
          <p:cNvPr id="96258" name="Picture 2" descr="Image result for Emphyse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82" y="3397439"/>
            <a:ext cx="4759778" cy="303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52" y="2610997"/>
            <a:ext cx="4503345" cy="40755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63" y="125778"/>
            <a:ext cx="3559492" cy="24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0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25155" y="3876303"/>
            <a:ext cx="617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4 –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&amp; CO</a:t>
            </a:r>
            <a:r>
              <a:rPr lang="en-US" sz="280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transport</a:t>
            </a:r>
            <a:endParaRPr lang="en-US" alt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22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42930" y="267889"/>
            <a:ext cx="6553201" cy="73519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  <a:cs typeface="Arial" panose="020B0604020202020204" pitchFamily="34" charset="0"/>
              </a:rPr>
              <a:t>Physics of Gas Pressures 2</a:t>
            </a:r>
          </a:p>
        </p:txBody>
      </p:sp>
      <p:sp>
        <p:nvSpPr>
          <p:cNvPr id="5632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694270" y="1313894"/>
            <a:ext cx="9394645" cy="2488852"/>
          </a:xfrm>
        </p:spPr>
        <p:txBody>
          <a:bodyPr>
            <a:normAutofit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*Dalton’s Law – the </a:t>
            </a:r>
            <a:r>
              <a:rPr lang="en-US" altLang="en-US" sz="2400" u="sng" dirty="0">
                <a:cs typeface="Arial" panose="020B0604020202020204" pitchFamily="34" charset="0"/>
              </a:rPr>
              <a:t>law of partial pressures</a:t>
            </a:r>
          </a:p>
          <a:p>
            <a:pPr lvl="1">
              <a:spcBef>
                <a:spcPts val="545"/>
              </a:spcBef>
            </a:pPr>
            <a:r>
              <a:rPr lang="en-US" altLang="en-US" dirty="0"/>
              <a:t>The pressure exerted by each component in a gaseous mixture is </a:t>
            </a:r>
            <a:r>
              <a:rPr lang="en-US" altLang="en-US" u="sng" dirty="0"/>
              <a:t>independent</a:t>
            </a:r>
            <a:r>
              <a:rPr lang="en-US" altLang="en-US" dirty="0"/>
              <a:t> of other gases in the mixture, and the total pressure of the mixture of gases is equal to the sum of the separate pressures.</a:t>
            </a:r>
          </a:p>
          <a:p>
            <a:pPr lvl="1">
              <a:spcBef>
                <a:spcPts val="545"/>
              </a:spcBef>
            </a:pPr>
            <a:r>
              <a:rPr lang="en-US" altLang="en-US" dirty="0"/>
              <a:t>P</a:t>
            </a:r>
            <a:r>
              <a:rPr lang="en-US" altLang="en-US" baseline="-25000" dirty="0"/>
              <a:t>B</a:t>
            </a:r>
            <a:r>
              <a:rPr lang="en-US" altLang="en-US" dirty="0"/>
              <a:t> = P</a:t>
            </a:r>
            <a:r>
              <a:rPr lang="en-US" altLang="en-US" baseline="-25000" dirty="0"/>
              <a:t>CO</a:t>
            </a:r>
            <a:r>
              <a:rPr lang="en-US" altLang="en-US" baseline="-30000" dirty="0"/>
              <a:t>2</a:t>
            </a:r>
            <a:r>
              <a:rPr lang="en-US" altLang="en-US" dirty="0"/>
              <a:t> + P</a:t>
            </a:r>
            <a:r>
              <a:rPr lang="en-US" altLang="en-US" baseline="-25000" dirty="0"/>
              <a:t>O</a:t>
            </a:r>
            <a:r>
              <a:rPr lang="en-US" altLang="en-US" baseline="-30000" dirty="0"/>
              <a:t>2</a:t>
            </a:r>
            <a:r>
              <a:rPr lang="en-US" altLang="en-US" dirty="0"/>
              <a:t> + P</a:t>
            </a:r>
            <a:r>
              <a:rPr lang="en-US" altLang="en-US" baseline="-25000" dirty="0"/>
              <a:t>N</a:t>
            </a:r>
            <a:r>
              <a:rPr lang="en-US" altLang="en-US" baseline="-30000" dirty="0"/>
              <a:t>2</a:t>
            </a:r>
            <a:r>
              <a:rPr lang="en-US" altLang="en-US" dirty="0"/>
              <a:t> + P</a:t>
            </a:r>
            <a:r>
              <a:rPr lang="en-US" altLang="en-US" baseline="-25000" dirty="0"/>
              <a:t>H2O </a:t>
            </a:r>
            <a:r>
              <a:rPr lang="en-US" altLang="en-US" dirty="0"/>
              <a:t>= 760 mm Hg atmospheric pressure</a:t>
            </a:r>
          </a:p>
          <a:p>
            <a:pPr lvl="1">
              <a:spcBef>
                <a:spcPts val="545"/>
              </a:spcBef>
            </a:pPr>
            <a:r>
              <a:rPr lang="en-US" altLang="en-US" dirty="0"/>
              <a:t>Movement of individual gases</a:t>
            </a:r>
            <a:endParaRPr lang="en-US" altLang="en-US" u="sng" dirty="0"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endParaRPr lang="en-US" altLang="en-US" sz="2400" dirty="0"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04" y="3889830"/>
            <a:ext cx="6540060" cy="22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5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42930" y="267889"/>
            <a:ext cx="6553201" cy="73519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  <a:cs typeface="Arial" panose="020B0604020202020204" pitchFamily="34" charset="0"/>
              </a:rPr>
              <a:t>Physics of Gas Pressures 3</a:t>
            </a:r>
          </a:p>
        </p:txBody>
      </p:sp>
      <p:sp>
        <p:nvSpPr>
          <p:cNvPr id="5632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84784" y="1400979"/>
            <a:ext cx="6812164" cy="1554864"/>
          </a:xfrm>
        </p:spPr>
        <p:txBody>
          <a:bodyPr/>
          <a:lstStyle/>
          <a:p>
            <a:pPr>
              <a:spcBef>
                <a:spcPts val="545"/>
              </a:spcBef>
            </a:pPr>
            <a:r>
              <a:rPr lang="en-US" altLang="en-US" sz="2000" dirty="0">
                <a:cs typeface="Arial" panose="020B0604020202020204" pitchFamily="34" charset="0"/>
              </a:rPr>
              <a:t>Henry’s Law: C = </a:t>
            </a:r>
            <a:r>
              <a:rPr lang="en-US" altLang="en-US" sz="2000" dirty="0" err="1">
                <a:cs typeface="Arial" panose="020B0604020202020204" pitchFamily="34" charset="0"/>
              </a:rPr>
              <a:t>kP</a:t>
            </a:r>
            <a:endParaRPr lang="en-US" altLang="en-US" sz="2000" dirty="0"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r>
              <a:rPr lang="en-US" altLang="en-US" sz="1818" dirty="0"/>
              <a:t>Concentration of gas in liquid = solubility x partial pressure in liquid.</a:t>
            </a:r>
          </a:p>
          <a:p>
            <a:pPr>
              <a:spcBef>
                <a:spcPts val="545"/>
              </a:spcBef>
            </a:pPr>
            <a:r>
              <a:rPr lang="en-US" altLang="en-US" sz="1818" dirty="0">
                <a:cs typeface="Arial" panose="020B0604020202020204" pitchFamily="34" charset="0"/>
              </a:rPr>
              <a:t>At equilibrium, partial pressure is equal on both gas and liquid sides, but # of molecules varies depending on solubility of the gas.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r="46297" b="8916"/>
          <a:stretch/>
        </p:blipFill>
        <p:spPr>
          <a:xfrm>
            <a:off x="7470696" y="633548"/>
            <a:ext cx="4260946" cy="2500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1363" y="280864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Henry’s Law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3822" y="3137137"/>
            <a:ext cx="473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pressure of each gas is the same for both.</a:t>
            </a:r>
          </a:p>
        </p:txBody>
      </p:sp>
      <p:pic>
        <p:nvPicPr>
          <p:cNvPr id="11" name="Picture 6" descr="18-02GasesInSolution_abc_L.jpg">
            <a:extLst>
              <a:ext uri="{FF2B5EF4-FFF2-40B4-BE49-F238E27FC236}">
                <a16:creationId xmlns:a16="http://schemas.microsoft.com/office/drawing/2014/main" id="{6F07B7E0-03CB-E241-985D-6A3CC8D6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4" y="3902157"/>
            <a:ext cx="6574518" cy="273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18-02GasesInSolution_d_L.jpg">
            <a:extLst>
              <a:ext uri="{FF2B5EF4-FFF2-40B4-BE49-F238E27FC236}">
                <a16:creationId xmlns:a16="http://schemas.microsoft.com/office/drawing/2014/main" id="{DFD7D61C-AEE6-B347-9EBE-0F58BE46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22" y="3931185"/>
            <a:ext cx="3200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908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2729367" y="285146"/>
            <a:ext cx="7284571" cy="633557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+mn-lt"/>
                <a:ea typeface="ＭＳ Ｐゴシック" panose="020B0600070205080204" pitchFamily="34" charset="-128"/>
              </a:rPr>
              <a:t>The Concept of “Dissolved O</a:t>
            </a:r>
            <a:r>
              <a:rPr lang="en-US" altLang="en-US" sz="3600" baseline="-8000" dirty="0">
                <a:latin typeface="+mn-lt"/>
                <a:ea typeface="ＭＳ Ｐゴシック" panose="020B0600070205080204" pitchFamily="34" charset="-128"/>
              </a:rPr>
              <a:t>2</a:t>
            </a:r>
            <a:r>
              <a:rPr lang="en-US" altLang="en-US" sz="3600" dirty="0">
                <a:latin typeface="+mn-lt"/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30722" name="Content Placeholder 1"/>
          <p:cNvSpPr>
            <a:spLocks noGrp="1"/>
          </p:cNvSpPr>
          <p:nvPr>
            <p:ph idx="1"/>
          </p:nvPr>
        </p:nvSpPr>
        <p:spPr>
          <a:xfrm>
            <a:off x="4343978" y="1524000"/>
            <a:ext cx="6046932" cy="3750831"/>
          </a:xfrm>
        </p:spPr>
        <p:txBody>
          <a:bodyPr/>
          <a:lstStyle/>
          <a:p>
            <a:pPr>
              <a:spcBef>
                <a:spcPts val="545"/>
              </a:spcBef>
            </a:pP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Gases can exist in either in </a:t>
            </a:r>
            <a:r>
              <a:rPr lang="en-US" altLang="en-US" sz="20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gas phase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 or in </a:t>
            </a:r>
            <a:r>
              <a:rPr lang="en-US" altLang="en-US" sz="20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liquid phase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 (dissolved in blood </a:t>
            </a:r>
            <a:r>
              <a:rPr lang="en-US" altLang="en-US" sz="20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plasma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).</a:t>
            </a:r>
          </a:p>
          <a:p>
            <a:pPr>
              <a:spcBef>
                <a:spcPts val="545"/>
              </a:spcBef>
            </a:pP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Dissolved gas molecules also exert partial P.</a:t>
            </a:r>
            <a:endParaRPr lang="en-US" altLang="en-US" sz="2182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 G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as molecules dissolve in blood plasma 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  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[gas] in blood plasma 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  P.</a:t>
            </a:r>
            <a:endParaRPr lang="en-US" altLang="en-US" sz="20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At </a:t>
            </a:r>
            <a:r>
              <a:rPr lang="en-US" altLang="en-US" sz="20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equilibrium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, the # of gas molecules entering (dissolving in) the plasma equals the # of gas molecules leaving the plasma to air phase.</a:t>
            </a:r>
          </a:p>
          <a:p>
            <a:pPr>
              <a:spcBef>
                <a:spcPts val="545"/>
              </a:spcBef>
            </a:pP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At equilibrium does not mean that the # of gas molecules (concentration) in the air and the liquid are equal.</a:t>
            </a:r>
          </a:p>
        </p:txBody>
      </p:sp>
      <p:grpSp>
        <p:nvGrpSpPr>
          <p:cNvPr id="30723" name="Group 1"/>
          <p:cNvGrpSpPr>
            <a:grpSpLocks/>
          </p:cNvGrpSpPr>
          <p:nvPr/>
        </p:nvGrpSpPr>
        <p:grpSpPr bwMode="auto">
          <a:xfrm>
            <a:off x="1837235" y="1073728"/>
            <a:ext cx="2008909" cy="4201103"/>
            <a:chOff x="381000" y="1512888"/>
            <a:chExt cx="2209800" cy="4621212"/>
          </a:xfrm>
        </p:grpSpPr>
        <p:sp>
          <p:nvSpPr>
            <p:cNvPr id="30724" name="Rectangle 2"/>
            <p:cNvSpPr>
              <a:spLocks noChangeArrowheads="1"/>
            </p:cNvSpPr>
            <p:nvPr/>
          </p:nvSpPr>
          <p:spPr bwMode="auto">
            <a:xfrm>
              <a:off x="381000" y="1943100"/>
              <a:ext cx="2209800" cy="41910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2909">
                <a:solidFill>
                  <a:srgbClr val="00FFFF"/>
                </a:solidFill>
              </a:endParaRPr>
            </a:p>
            <a:p>
              <a:pPr eaLnBrk="1" hangingPunct="1"/>
              <a:endParaRPr lang="en-US" altLang="en-US" sz="2909">
                <a:solidFill>
                  <a:srgbClr val="00FFFF"/>
                </a:solidFill>
              </a:endParaRPr>
            </a:p>
            <a:p>
              <a:pPr eaLnBrk="1" hangingPunct="1"/>
              <a:endParaRPr lang="en-US" altLang="en-US" sz="2909">
                <a:solidFill>
                  <a:srgbClr val="00FFFF"/>
                </a:solidFill>
              </a:endParaRPr>
            </a:p>
            <a:p>
              <a:pPr eaLnBrk="1" hangingPunct="1"/>
              <a:endParaRPr lang="en-US" altLang="en-US" sz="2909">
                <a:solidFill>
                  <a:srgbClr val="00FFFF"/>
                </a:solidFill>
              </a:endParaRPr>
            </a:p>
            <a:p>
              <a:pPr eaLnBrk="1" hangingPunct="1"/>
              <a:endParaRPr lang="en-US" altLang="en-US" sz="2909">
                <a:solidFill>
                  <a:srgbClr val="00FFFF"/>
                </a:solidFill>
              </a:endParaRPr>
            </a:p>
            <a:p>
              <a:pPr eaLnBrk="1" hangingPunct="1"/>
              <a:r>
                <a:rPr lang="en-US" altLang="en-US" sz="1818">
                  <a:solidFill>
                    <a:schemeClr val="bg1"/>
                  </a:solidFill>
                </a:rPr>
                <a:t>plasma</a:t>
              </a:r>
            </a:p>
          </p:txBody>
        </p:sp>
        <p:sp>
          <p:nvSpPr>
            <p:cNvPr id="30725" name="Oval 3"/>
            <p:cNvSpPr>
              <a:spLocks noChangeArrowheads="1"/>
            </p:cNvSpPr>
            <p:nvPr/>
          </p:nvSpPr>
          <p:spPr bwMode="auto">
            <a:xfrm>
              <a:off x="609600" y="30099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26" name="Oval 4"/>
            <p:cNvSpPr>
              <a:spLocks noChangeArrowheads="1"/>
            </p:cNvSpPr>
            <p:nvPr/>
          </p:nvSpPr>
          <p:spPr bwMode="auto">
            <a:xfrm>
              <a:off x="1066800" y="3695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27" name="Oval 5"/>
            <p:cNvSpPr>
              <a:spLocks noChangeArrowheads="1"/>
            </p:cNvSpPr>
            <p:nvPr/>
          </p:nvSpPr>
          <p:spPr bwMode="auto">
            <a:xfrm>
              <a:off x="1371600" y="3848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28" name="Oval 6"/>
            <p:cNvSpPr>
              <a:spLocks noChangeArrowheads="1"/>
            </p:cNvSpPr>
            <p:nvPr/>
          </p:nvSpPr>
          <p:spPr bwMode="auto">
            <a:xfrm>
              <a:off x="2209800" y="2171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29" name="Oval 7"/>
            <p:cNvSpPr>
              <a:spLocks noChangeArrowheads="1"/>
            </p:cNvSpPr>
            <p:nvPr/>
          </p:nvSpPr>
          <p:spPr bwMode="auto">
            <a:xfrm>
              <a:off x="609600" y="2171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0" name="Oval 8"/>
            <p:cNvSpPr>
              <a:spLocks noChangeArrowheads="1"/>
            </p:cNvSpPr>
            <p:nvPr/>
          </p:nvSpPr>
          <p:spPr bwMode="auto">
            <a:xfrm>
              <a:off x="762000" y="3695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1" name="Oval 9"/>
            <p:cNvSpPr>
              <a:spLocks noChangeArrowheads="1"/>
            </p:cNvSpPr>
            <p:nvPr/>
          </p:nvSpPr>
          <p:spPr bwMode="auto">
            <a:xfrm>
              <a:off x="2209800" y="3162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2" name="Oval 10"/>
            <p:cNvSpPr>
              <a:spLocks noChangeArrowheads="1"/>
            </p:cNvSpPr>
            <p:nvPr/>
          </p:nvSpPr>
          <p:spPr bwMode="auto">
            <a:xfrm>
              <a:off x="5334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3" name="Oval 11"/>
            <p:cNvSpPr>
              <a:spLocks noChangeArrowheads="1"/>
            </p:cNvSpPr>
            <p:nvPr/>
          </p:nvSpPr>
          <p:spPr bwMode="auto">
            <a:xfrm>
              <a:off x="609600" y="4838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4" name="Oval 12"/>
            <p:cNvSpPr>
              <a:spLocks noChangeArrowheads="1"/>
            </p:cNvSpPr>
            <p:nvPr/>
          </p:nvSpPr>
          <p:spPr bwMode="auto">
            <a:xfrm>
              <a:off x="1447800" y="5753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5" name="Oval 13"/>
            <p:cNvSpPr>
              <a:spLocks noChangeArrowheads="1"/>
            </p:cNvSpPr>
            <p:nvPr/>
          </p:nvSpPr>
          <p:spPr bwMode="auto">
            <a:xfrm>
              <a:off x="1752600" y="2171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6" name="Oval 14"/>
            <p:cNvSpPr>
              <a:spLocks noChangeArrowheads="1"/>
            </p:cNvSpPr>
            <p:nvPr/>
          </p:nvSpPr>
          <p:spPr bwMode="auto">
            <a:xfrm>
              <a:off x="914400" y="2781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7" name="Oval 15"/>
            <p:cNvSpPr>
              <a:spLocks noChangeArrowheads="1"/>
            </p:cNvSpPr>
            <p:nvPr/>
          </p:nvSpPr>
          <p:spPr bwMode="auto">
            <a:xfrm>
              <a:off x="1447800" y="2324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8" name="Oval 16"/>
            <p:cNvSpPr>
              <a:spLocks noChangeArrowheads="1"/>
            </p:cNvSpPr>
            <p:nvPr/>
          </p:nvSpPr>
          <p:spPr bwMode="auto">
            <a:xfrm>
              <a:off x="685800" y="4076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39" name="Oval 17"/>
            <p:cNvSpPr>
              <a:spLocks noChangeArrowheads="1"/>
            </p:cNvSpPr>
            <p:nvPr/>
          </p:nvSpPr>
          <p:spPr bwMode="auto">
            <a:xfrm>
              <a:off x="2057400" y="4686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0" name="Oval 18"/>
            <p:cNvSpPr>
              <a:spLocks noChangeArrowheads="1"/>
            </p:cNvSpPr>
            <p:nvPr/>
          </p:nvSpPr>
          <p:spPr bwMode="auto">
            <a:xfrm>
              <a:off x="1600200" y="4076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1" name="Oval 19"/>
            <p:cNvSpPr>
              <a:spLocks noChangeArrowheads="1"/>
            </p:cNvSpPr>
            <p:nvPr/>
          </p:nvSpPr>
          <p:spPr bwMode="auto">
            <a:xfrm>
              <a:off x="1981200" y="4076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2" name="Oval 20"/>
            <p:cNvSpPr>
              <a:spLocks noChangeArrowheads="1"/>
            </p:cNvSpPr>
            <p:nvPr/>
          </p:nvSpPr>
          <p:spPr bwMode="auto">
            <a:xfrm>
              <a:off x="2133600" y="2781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3" name="Line 24"/>
            <p:cNvSpPr>
              <a:spLocks noChangeShapeType="1"/>
            </p:cNvSpPr>
            <p:nvPr/>
          </p:nvSpPr>
          <p:spPr bwMode="auto">
            <a:xfrm>
              <a:off x="381000" y="4381500"/>
              <a:ext cx="22098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182"/>
            </a:p>
          </p:txBody>
        </p:sp>
        <p:sp>
          <p:nvSpPr>
            <p:cNvPr id="30744" name="Oval 25"/>
            <p:cNvSpPr>
              <a:spLocks noChangeArrowheads="1"/>
            </p:cNvSpPr>
            <p:nvPr/>
          </p:nvSpPr>
          <p:spPr bwMode="auto">
            <a:xfrm>
              <a:off x="838200" y="3314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5" name="Oval 26"/>
            <p:cNvSpPr>
              <a:spLocks noChangeArrowheads="1"/>
            </p:cNvSpPr>
            <p:nvPr/>
          </p:nvSpPr>
          <p:spPr bwMode="auto">
            <a:xfrm>
              <a:off x="20574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6" name="Oval 27"/>
            <p:cNvSpPr>
              <a:spLocks noChangeArrowheads="1"/>
            </p:cNvSpPr>
            <p:nvPr/>
          </p:nvSpPr>
          <p:spPr bwMode="auto">
            <a:xfrm>
              <a:off x="1066800" y="40005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7" name="Oval 28"/>
            <p:cNvSpPr>
              <a:spLocks noChangeArrowheads="1"/>
            </p:cNvSpPr>
            <p:nvPr/>
          </p:nvSpPr>
          <p:spPr bwMode="auto">
            <a:xfrm>
              <a:off x="2286000" y="4076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8" name="Oval 29"/>
            <p:cNvSpPr>
              <a:spLocks noChangeArrowheads="1"/>
            </p:cNvSpPr>
            <p:nvPr/>
          </p:nvSpPr>
          <p:spPr bwMode="auto">
            <a:xfrm>
              <a:off x="1752600" y="28575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49" name="Oval 30"/>
            <p:cNvSpPr>
              <a:spLocks noChangeArrowheads="1"/>
            </p:cNvSpPr>
            <p:nvPr/>
          </p:nvSpPr>
          <p:spPr bwMode="auto">
            <a:xfrm>
              <a:off x="1676400" y="3695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0" name="Oval 31"/>
            <p:cNvSpPr>
              <a:spLocks noChangeArrowheads="1"/>
            </p:cNvSpPr>
            <p:nvPr/>
          </p:nvSpPr>
          <p:spPr bwMode="auto">
            <a:xfrm>
              <a:off x="1066800" y="22479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1" name="Oval 32"/>
            <p:cNvSpPr>
              <a:spLocks noChangeArrowheads="1"/>
            </p:cNvSpPr>
            <p:nvPr/>
          </p:nvSpPr>
          <p:spPr bwMode="auto">
            <a:xfrm>
              <a:off x="609600" y="24765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2" name="Oval 33"/>
            <p:cNvSpPr>
              <a:spLocks noChangeArrowheads="1"/>
            </p:cNvSpPr>
            <p:nvPr/>
          </p:nvSpPr>
          <p:spPr bwMode="auto">
            <a:xfrm>
              <a:off x="1752600" y="2552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3" name="Oval 34"/>
            <p:cNvSpPr>
              <a:spLocks noChangeArrowheads="1"/>
            </p:cNvSpPr>
            <p:nvPr/>
          </p:nvSpPr>
          <p:spPr bwMode="auto">
            <a:xfrm>
              <a:off x="14478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4" name="Oval 35"/>
            <p:cNvSpPr>
              <a:spLocks noChangeArrowheads="1"/>
            </p:cNvSpPr>
            <p:nvPr/>
          </p:nvSpPr>
          <p:spPr bwMode="auto">
            <a:xfrm>
              <a:off x="1371600" y="2019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5" name="Oval 36"/>
            <p:cNvSpPr>
              <a:spLocks noChangeArrowheads="1"/>
            </p:cNvSpPr>
            <p:nvPr/>
          </p:nvSpPr>
          <p:spPr bwMode="auto">
            <a:xfrm>
              <a:off x="1828800" y="33909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6" name="Text Box 37"/>
            <p:cNvSpPr txBox="1">
              <a:spLocks noChangeArrowheads="1"/>
            </p:cNvSpPr>
            <p:nvPr/>
          </p:nvSpPr>
          <p:spPr bwMode="auto">
            <a:xfrm>
              <a:off x="914400" y="2854326"/>
              <a:ext cx="487025" cy="40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18">
                  <a:solidFill>
                    <a:schemeClr val="bg1"/>
                  </a:solidFill>
                </a:rPr>
                <a:t>air</a:t>
              </a:r>
            </a:p>
          </p:txBody>
        </p:sp>
        <p:sp>
          <p:nvSpPr>
            <p:cNvPr id="30757" name="Oval 38"/>
            <p:cNvSpPr>
              <a:spLocks noChangeArrowheads="1"/>
            </p:cNvSpPr>
            <p:nvPr/>
          </p:nvSpPr>
          <p:spPr bwMode="auto">
            <a:xfrm>
              <a:off x="914400" y="24765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8" name="Oval 39"/>
            <p:cNvSpPr>
              <a:spLocks noChangeArrowheads="1"/>
            </p:cNvSpPr>
            <p:nvPr/>
          </p:nvSpPr>
          <p:spPr bwMode="auto">
            <a:xfrm>
              <a:off x="1219200" y="2705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59" name="Oval 40"/>
            <p:cNvSpPr>
              <a:spLocks noChangeArrowheads="1"/>
            </p:cNvSpPr>
            <p:nvPr/>
          </p:nvSpPr>
          <p:spPr bwMode="auto">
            <a:xfrm>
              <a:off x="1447800" y="2705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0" name="Oval 41"/>
            <p:cNvSpPr>
              <a:spLocks noChangeArrowheads="1"/>
            </p:cNvSpPr>
            <p:nvPr/>
          </p:nvSpPr>
          <p:spPr bwMode="auto">
            <a:xfrm>
              <a:off x="1905000" y="37719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1" name="Oval 42"/>
            <p:cNvSpPr>
              <a:spLocks noChangeArrowheads="1"/>
            </p:cNvSpPr>
            <p:nvPr/>
          </p:nvSpPr>
          <p:spPr bwMode="auto">
            <a:xfrm>
              <a:off x="2209800" y="3848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2" name="Oval 43"/>
            <p:cNvSpPr>
              <a:spLocks noChangeArrowheads="1"/>
            </p:cNvSpPr>
            <p:nvPr/>
          </p:nvSpPr>
          <p:spPr bwMode="auto">
            <a:xfrm>
              <a:off x="22860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3" name="Oval 44"/>
            <p:cNvSpPr>
              <a:spLocks noChangeArrowheads="1"/>
            </p:cNvSpPr>
            <p:nvPr/>
          </p:nvSpPr>
          <p:spPr bwMode="auto">
            <a:xfrm>
              <a:off x="1905000" y="23241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4" name="Oval 45"/>
            <p:cNvSpPr>
              <a:spLocks noChangeArrowheads="1"/>
            </p:cNvSpPr>
            <p:nvPr/>
          </p:nvSpPr>
          <p:spPr bwMode="auto">
            <a:xfrm>
              <a:off x="2209800" y="24765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5" name="AutoShape 46"/>
            <p:cNvSpPr>
              <a:spLocks noChangeArrowheads="1"/>
            </p:cNvSpPr>
            <p:nvPr/>
          </p:nvSpPr>
          <p:spPr bwMode="auto">
            <a:xfrm>
              <a:off x="971549" y="4046375"/>
              <a:ext cx="457200" cy="91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6" name="Text Box 53"/>
            <p:cNvSpPr txBox="1">
              <a:spLocks noChangeArrowheads="1"/>
            </p:cNvSpPr>
            <p:nvPr/>
          </p:nvSpPr>
          <p:spPr bwMode="auto">
            <a:xfrm>
              <a:off x="977769" y="1512888"/>
              <a:ext cx="816762" cy="40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18" dirty="0">
                  <a:solidFill>
                    <a:srgbClr val="000000"/>
                  </a:solidFill>
                </a:rPr>
                <a:t>37</a:t>
              </a:r>
              <a:r>
                <a:rPr lang="en-US" altLang="en-US" sz="1818" baseline="30000" dirty="0">
                  <a:solidFill>
                    <a:srgbClr val="000000"/>
                  </a:solidFill>
                </a:rPr>
                <a:t>o </a:t>
              </a:r>
              <a:r>
                <a:rPr lang="en-US" altLang="en-US" sz="1818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30767" name="Oval 36"/>
            <p:cNvSpPr>
              <a:spLocks noChangeArrowheads="1"/>
            </p:cNvSpPr>
            <p:nvPr/>
          </p:nvSpPr>
          <p:spPr bwMode="auto">
            <a:xfrm>
              <a:off x="1524000" y="5181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8" name="Oval 36"/>
            <p:cNvSpPr>
              <a:spLocks noChangeArrowheads="1"/>
            </p:cNvSpPr>
            <p:nvPr/>
          </p:nvSpPr>
          <p:spPr bwMode="auto">
            <a:xfrm>
              <a:off x="1981200" y="5334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69" name="AutoShape 46"/>
            <p:cNvSpPr>
              <a:spLocks noChangeArrowheads="1"/>
            </p:cNvSpPr>
            <p:nvPr/>
          </p:nvSpPr>
          <p:spPr bwMode="auto">
            <a:xfrm rot="10800000">
              <a:off x="1562100" y="4000500"/>
              <a:ext cx="457200" cy="91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70" name="Oval 28"/>
            <p:cNvSpPr>
              <a:spLocks noChangeArrowheads="1"/>
            </p:cNvSpPr>
            <p:nvPr/>
          </p:nvSpPr>
          <p:spPr bwMode="auto">
            <a:xfrm>
              <a:off x="2090446" y="4994987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71" name="Oval 28"/>
            <p:cNvSpPr>
              <a:spLocks noChangeArrowheads="1"/>
            </p:cNvSpPr>
            <p:nvPr/>
          </p:nvSpPr>
          <p:spPr bwMode="auto">
            <a:xfrm>
              <a:off x="722313" y="56007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72" name="Oval 28"/>
            <p:cNvSpPr>
              <a:spLocks noChangeArrowheads="1"/>
            </p:cNvSpPr>
            <p:nvPr/>
          </p:nvSpPr>
          <p:spPr bwMode="auto">
            <a:xfrm>
              <a:off x="1409700" y="3146492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  <p:sp>
          <p:nvSpPr>
            <p:cNvPr id="30773" name="Oval 28"/>
            <p:cNvSpPr>
              <a:spLocks noChangeArrowheads="1"/>
            </p:cNvSpPr>
            <p:nvPr/>
          </p:nvSpPr>
          <p:spPr bwMode="auto">
            <a:xfrm>
              <a:off x="1700115" y="3117979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545"/>
            </a:p>
          </p:txBody>
        </p:sp>
      </p:grpSp>
    </p:spTree>
    <p:extLst>
      <p:ext uri="{BB962C8B-B14F-4D97-AF65-F5344CB8AC3E}">
        <p14:creationId xmlns:p14="http://schemas.microsoft.com/office/powerpoint/2010/main" val="295861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183" y="301336"/>
            <a:ext cx="4381500" cy="769938"/>
          </a:xfrm>
        </p:spPr>
        <p:txBody>
          <a:bodyPr>
            <a:normAutofit fontScale="90000"/>
          </a:bodyPr>
          <a:lstStyle/>
          <a:p>
            <a:pPr>
              <a:spcBef>
                <a:spcPts val="1067"/>
              </a:spcBef>
              <a:defRPr/>
            </a:pPr>
            <a:r>
              <a:rPr lang="en-US" sz="3600" dirty="0">
                <a:latin typeface="+mn-lt"/>
              </a:rPr>
              <a:t>Functions of the Respiratory System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577" y="1634836"/>
            <a:ext cx="5468505" cy="4630882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What is the purpose of this entire process?</a:t>
            </a:r>
          </a:p>
          <a:p>
            <a:pPr>
              <a:spcBef>
                <a:spcPts val="600"/>
              </a:spcBef>
              <a:defRPr/>
            </a:pPr>
            <a:r>
              <a:rPr lang="en-US" sz="2400" u="sng" dirty="0"/>
              <a:t>Ventilation</a:t>
            </a:r>
            <a:r>
              <a:rPr lang="en-US" sz="2400" dirty="0"/>
              <a:t> (breathing)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200" dirty="0"/>
              <a:t>To move air into and out of respiratory system.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Gas exchange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200" u="sng" dirty="0"/>
              <a:t>External respiration</a:t>
            </a:r>
            <a:r>
              <a:rPr lang="en-US" altLang="en-US" sz="2200" dirty="0"/>
              <a:t> – </a:t>
            </a:r>
            <a:r>
              <a:rPr lang="en-US" sz="2200" dirty="0"/>
              <a:t>gas exchange</a:t>
            </a:r>
            <a:r>
              <a:rPr lang="en-US" altLang="en-US" sz="2200" dirty="0"/>
              <a:t> between air and capillaries in the lungs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200" u="sng" dirty="0"/>
              <a:t>Internal respiration</a:t>
            </a:r>
            <a:r>
              <a:rPr lang="en-US" altLang="en-US" sz="2200" dirty="0"/>
              <a:t> – </a:t>
            </a:r>
            <a:r>
              <a:rPr lang="en-US" sz="2200" dirty="0"/>
              <a:t>gas exchange</a:t>
            </a:r>
            <a:r>
              <a:rPr lang="en-US" altLang="en-US" sz="2200" dirty="0"/>
              <a:t> between systemic capillaries and tissues of the body</a:t>
            </a:r>
            <a:endParaRPr lang="en-US" sz="2200" dirty="0"/>
          </a:p>
          <a:p>
            <a:pPr lvl="1">
              <a:spcBef>
                <a:spcPts val="600"/>
              </a:spcBef>
              <a:defRPr/>
            </a:pPr>
            <a:r>
              <a:rPr lang="en-US" sz="2200" dirty="0"/>
              <a:t>Pressure gradients generate diffusion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O</a:t>
            </a:r>
            <a:r>
              <a:rPr lang="en-US" sz="2400" baseline="-25000" dirty="0"/>
              <a:t>2</a:t>
            </a:r>
            <a:r>
              <a:rPr lang="en-US" sz="2400" dirty="0"/>
              <a:t> utilization and CO</a:t>
            </a:r>
            <a:r>
              <a:rPr lang="en-US" sz="2400" baseline="-25000" dirty="0"/>
              <a:t>2</a:t>
            </a:r>
            <a:r>
              <a:rPr lang="en-US" sz="2400" dirty="0"/>
              <a:t> production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200" u="sng" dirty="0"/>
              <a:t>Cellular respiration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4556743"/>
            <a:ext cx="3032414" cy="222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9" y="160931"/>
            <a:ext cx="3887169" cy="426724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8339769" y="4032173"/>
            <a:ext cx="132202" cy="524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93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1" y="588298"/>
            <a:ext cx="7106227" cy="632114"/>
          </a:xfrm>
        </p:spPr>
        <p:txBody>
          <a:bodyPr/>
          <a:lstStyle/>
          <a:p>
            <a:pPr eaLnBrk="1" hangingPunct="1"/>
            <a:r>
              <a:rPr lang="en-US" altLang="en-US" sz="3400" dirty="0">
                <a:latin typeface="+mn-lt"/>
                <a:cs typeface="Arial" panose="020B0604020202020204" pitchFamily="34" charset="0"/>
              </a:rPr>
              <a:t>Respiration and Pressure Gradient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1672" y="1740245"/>
            <a:ext cx="5099499" cy="3462722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How do we get 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into the body and CO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out of the body?  (Ventilation) </a:t>
            </a:r>
          </a:p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A) In and out of the lungs:</a:t>
            </a:r>
          </a:p>
          <a:p>
            <a:pPr marL="800100" lvl="2" indent="-342900">
              <a:spcBef>
                <a:spcPts val="545"/>
              </a:spcBef>
            </a:pPr>
            <a:r>
              <a:rPr lang="en-US" sz="1800" dirty="0"/>
              <a:t>Gas exchange results from pressure differences (gradient) induced by changes in lung volumes.</a:t>
            </a:r>
            <a:endParaRPr lang="en-US" altLang="en-US" sz="1800" dirty="0"/>
          </a:p>
          <a:p>
            <a:pPr marL="342900" lvl="1" indent="-342900">
              <a:spcBef>
                <a:spcPts val="545"/>
              </a:spcBef>
            </a:pPr>
            <a:r>
              <a:rPr lang="en-US" altLang="en-US" sz="2000" dirty="0"/>
              <a:t>B) From the lungs to the cells in the body (O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and from the cells in the body to the lungs (CO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):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altLang="en-US" sz="1800" dirty="0"/>
              <a:t>*For P</a:t>
            </a:r>
            <a:r>
              <a:rPr lang="en-US" altLang="en-US" sz="1800" baseline="-25000" dirty="0"/>
              <a:t>O2</a:t>
            </a:r>
            <a:r>
              <a:rPr lang="en-US" altLang="en-US" sz="1800" dirty="0"/>
              <a:t> – </a:t>
            </a:r>
            <a:r>
              <a:rPr lang="en-US" altLang="en-US" sz="1800" dirty="0">
                <a:sym typeface="Symbol" panose="05050102010706020507" pitchFamily="18" charset="2"/>
              </a:rPr>
              <a:t>alveolar space P</a:t>
            </a:r>
            <a:r>
              <a:rPr lang="en-US" altLang="en-US" sz="1800" baseline="-25000" dirty="0">
                <a:sym typeface="Symbol" panose="05050102010706020507" pitchFamily="18" charset="2"/>
              </a:rPr>
              <a:t>AO2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dirty="0"/>
              <a:t>&gt; blood plasma P</a:t>
            </a:r>
            <a:r>
              <a:rPr lang="en-US" altLang="en-US" sz="1800" baseline="-25000" dirty="0"/>
              <a:t>aO2</a:t>
            </a:r>
            <a:r>
              <a:rPr lang="en-US" altLang="en-US" sz="1800" dirty="0"/>
              <a:t> &gt; interstitial fluid &gt; cytosol </a:t>
            </a:r>
            <a:r>
              <a:rPr lang="en-US" altLang="en-US" sz="1800" dirty="0">
                <a:sym typeface="Symbol" panose="05050102010706020507" pitchFamily="18" charset="2"/>
              </a:rPr>
              <a:t>&gt;</a:t>
            </a:r>
            <a:r>
              <a:rPr lang="en-US" altLang="en-US" sz="1800" dirty="0"/>
              <a:t> mitochondria </a:t>
            </a:r>
          </a:p>
          <a:p>
            <a:pPr marL="731701" lvl="2" indent="-337708">
              <a:spcBef>
                <a:spcPts val="545"/>
              </a:spcBef>
            </a:pPr>
            <a:r>
              <a:rPr lang="en-US" altLang="en-US" sz="1800" dirty="0"/>
              <a:t>*For P</a:t>
            </a:r>
            <a:r>
              <a:rPr lang="en-US" altLang="en-US" sz="1800" baseline="-25000" dirty="0"/>
              <a:t>CO2</a:t>
            </a:r>
            <a:r>
              <a:rPr lang="en-US" altLang="en-US" sz="1800" dirty="0"/>
              <a:t> – mitochondria &gt; cytosol &gt; interstitial fluid &gt; blood plasma P</a:t>
            </a:r>
            <a:r>
              <a:rPr lang="en-US" altLang="en-US" sz="1800" baseline="-25000" dirty="0"/>
              <a:t>vCO2</a:t>
            </a:r>
            <a:r>
              <a:rPr lang="en-US" altLang="en-US" sz="1800" dirty="0"/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&gt; alveoli P</a:t>
            </a:r>
            <a:r>
              <a:rPr lang="en-US" altLang="en-US" sz="1800" baseline="-25000" dirty="0">
                <a:sym typeface="Symbol" panose="05050102010706020507" pitchFamily="18" charset="2"/>
              </a:rPr>
              <a:t>ACO2</a:t>
            </a:r>
          </a:p>
        </p:txBody>
      </p:sp>
      <p:grpSp>
        <p:nvGrpSpPr>
          <p:cNvPr id="43011" name="Group 54"/>
          <p:cNvGrpSpPr>
            <a:grpSpLocks/>
          </p:cNvGrpSpPr>
          <p:nvPr/>
        </p:nvGrpSpPr>
        <p:grpSpPr bwMode="auto">
          <a:xfrm>
            <a:off x="169521" y="1220412"/>
            <a:ext cx="2802280" cy="5107076"/>
            <a:chOff x="6477000" y="1295400"/>
            <a:chExt cx="3082384" cy="5617821"/>
          </a:xfrm>
        </p:grpSpPr>
        <p:grpSp>
          <p:nvGrpSpPr>
            <p:cNvPr id="43012" name="Group 53"/>
            <p:cNvGrpSpPr>
              <a:grpSpLocks/>
            </p:cNvGrpSpPr>
            <p:nvPr/>
          </p:nvGrpSpPr>
          <p:grpSpPr bwMode="auto">
            <a:xfrm>
              <a:off x="6477000" y="1295400"/>
              <a:ext cx="3082384" cy="5617821"/>
              <a:chOff x="6477000" y="1295400"/>
              <a:chExt cx="3082384" cy="5617821"/>
            </a:xfrm>
          </p:grpSpPr>
          <p:grpSp>
            <p:nvGrpSpPr>
              <p:cNvPr id="43014" name="Group 1"/>
              <p:cNvGrpSpPr>
                <a:grpSpLocks/>
              </p:cNvGrpSpPr>
              <p:nvPr/>
            </p:nvGrpSpPr>
            <p:grpSpPr bwMode="auto">
              <a:xfrm>
                <a:off x="6477000" y="1295400"/>
                <a:ext cx="3082384" cy="5107528"/>
                <a:chOff x="6477000" y="1015686"/>
                <a:chExt cx="3082384" cy="5107528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6477000" y="1420585"/>
                  <a:ext cx="2807703" cy="4702629"/>
                  <a:chOff x="2780506" y="425450"/>
                  <a:chExt cx="3131344" cy="5013325"/>
                </a:xfrm>
                <a:solidFill>
                  <a:srgbClr val="2C3AC4"/>
                </a:solidFill>
              </p:grpSpPr>
              <p:sp>
                <p:nvSpPr>
                  <p:cNvPr id="5" name="Rectangle 2"/>
                  <p:cNvSpPr>
                    <a:spLocks noChangeArrowheads="1"/>
                  </p:cNvSpPr>
                  <p:nvPr/>
                </p:nvSpPr>
                <p:spPr bwMode="auto">
                  <a:xfrm>
                    <a:off x="2786063" y="2038349"/>
                    <a:ext cx="3124200" cy="2402636"/>
                  </a:xfrm>
                  <a:prstGeom prst="rect">
                    <a:avLst/>
                  </a:prstGeom>
                  <a:grpFill/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6" name="AutoShape 3"/>
                  <p:cNvSpPr>
                    <a:spLocks noChangeArrowheads="1"/>
                  </p:cNvSpPr>
                  <p:nvPr/>
                </p:nvSpPr>
                <p:spPr bwMode="auto">
                  <a:xfrm>
                    <a:off x="2786063" y="708025"/>
                    <a:ext cx="3113087" cy="2247900"/>
                  </a:xfrm>
                  <a:custGeom>
                    <a:avLst/>
                    <a:gdLst>
                      <a:gd name="T0" fmla="*/ 1556544 w 21600"/>
                      <a:gd name="T1" fmla="*/ 0 h 21600"/>
                      <a:gd name="T2" fmla="*/ 761409 w 21600"/>
                      <a:gd name="T3" fmla="*/ 1123950 h 21600"/>
                      <a:gd name="T4" fmla="*/ 1556544 w 21600"/>
                      <a:gd name="T5" fmla="*/ 1099702 h 21600"/>
                      <a:gd name="T6" fmla="*/ 2351678 w 21600"/>
                      <a:gd name="T7" fmla="*/ 112395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600"/>
                      <a:gd name="T13" fmla="*/ 0 h 21600"/>
                      <a:gd name="T14" fmla="*/ 21600 w 21600"/>
                      <a:gd name="T15" fmla="*/ 7713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567" y="10800"/>
                        </a:moveTo>
                        <a:cubicBezTo>
                          <a:pt x="10567" y="10671"/>
                          <a:pt x="10671" y="10567"/>
                          <a:pt x="10800" y="10567"/>
                        </a:cubicBezTo>
                        <a:cubicBezTo>
                          <a:pt x="10928" y="10567"/>
                          <a:pt x="11032" y="10671"/>
                          <a:pt x="11032" y="10799"/>
                        </a:cubicBezTo>
                        <a:lnTo>
                          <a:pt x="21600" y="10800"/>
                        </a:lnTo>
                        <a:cubicBezTo>
                          <a:pt x="21600" y="4835"/>
                          <a:pt x="16764" y="0"/>
                          <a:pt x="10800" y="0"/>
                        </a:cubicBezTo>
                        <a:cubicBezTo>
                          <a:pt x="4835" y="0"/>
                          <a:pt x="0" y="4835"/>
                          <a:pt x="0" y="10800"/>
                        </a:cubicBezTo>
                        <a:close/>
                      </a:path>
                    </a:pathLst>
                  </a:custGeom>
                  <a:grpFill/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7" name="Rectangle 4" descr="Small checker board"/>
                  <p:cNvSpPr>
                    <a:spLocks noChangeArrowheads="1"/>
                  </p:cNvSpPr>
                  <p:nvPr/>
                </p:nvSpPr>
                <p:spPr bwMode="auto">
                  <a:xfrm>
                    <a:off x="2780506" y="1808323"/>
                    <a:ext cx="3124200" cy="230026"/>
                  </a:xfrm>
                  <a:prstGeom prst="rect">
                    <a:avLst/>
                  </a:prstGeom>
                  <a:blipFill>
                    <a:blip r:embed="rId2"/>
                    <a:tile tx="0" ty="0" sx="100000" sy="100000" flip="none" algn="tl"/>
                  </a:blipFill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8" name="Rectangle 5" descr="Small checker board"/>
                  <p:cNvSpPr>
                    <a:spLocks noChangeArrowheads="1"/>
                  </p:cNvSpPr>
                  <p:nvPr/>
                </p:nvSpPr>
                <p:spPr bwMode="auto">
                  <a:xfrm>
                    <a:off x="2786063" y="4440985"/>
                    <a:ext cx="3124200" cy="223090"/>
                  </a:xfrm>
                  <a:prstGeom prst="rect">
                    <a:avLst/>
                  </a:prstGeom>
                  <a:blipFill>
                    <a:blip r:embed="rId2"/>
                    <a:tile tx="0" ty="0" sx="100000" sy="100000" flip="none" algn="tl"/>
                  </a:blipFill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9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2787650" y="4676775"/>
                    <a:ext cx="3124200" cy="762000"/>
                  </a:xfrm>
                  <a:prstGeom prst="rect">
                    <a:avLst/>
                  </a:prstGeom>
                  <a:grpFill/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0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333750" y="2466975"/>
                    <a:ext cx="2082800" cy="1447800"/>
                  </a:xfrm>
                  <a:prstGeom prst="rect">
                    <a:avLst/>
                  </a:prstGeom>
                  <a:grpFill/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1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003550" y="23018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2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3003550" y="26828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3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2927350" y="3368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4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3079750" y="3749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851150" y="40544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6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5441950" y="39782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7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5518150" y="34448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8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5594350" y="28352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1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5518150" y="2225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0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5594350" y="24542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1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5670550" y="4130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3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3155950" y="4130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61343" y="2085973"/>
                    <a:ext cx="1123252" cy="33799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defRPr/>
                    </a:pPr>
                    <a:r>
                      <a:rPr lang="en-US" altLang="en-US" sz="1273" dirty="0">
                        <a:solidFill>
                          <a:schemeClr val="bg1"/>
                        </a:solidFill>
                        <a:latin typeface="Arial" panose="020B0604020202020204" pitchFamily="34" charset="0"/>
                      </a:rPr>
                      <a:t>capillaries</a:t>
                    </a:r>
                  </a:p>
                </p:txBody>
              </p:sp>
              <p:sp>
                <p:nvSpPr>
                  <p:cNvPr id="25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5670550" y="32162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6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3079750" y="31400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7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5670550" y="3749675"/>
                    <a:ext cx="152400" cy="15240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28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3810000" y="4848225"/>
                    <a:ext cx="1066800" cy="457200"/>
                  </a:xfrm>
                  <a:prstGeom prst="ellipse">
                    <a:avLst/>
                  </a:prstGeom>
                  <a:grpFill/>
                  <a:ln w="28575">
                    <a:solidFill>
                      <a:srgbClr val="FF66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z="2182">
                      <a:solidFill>
                        <a:schemeClr val="bg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9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4572000" y="4876800"/>
                    <a:ext cx="0" cy="228600"/>
                  </a:xfrm>
                  <a:prstGeom prst="line">
                    <a:avLst/>
                  </a:prstGeom>
                  <a:grpFill/>
                  <a:ln w="19050">
                    <a:solidFill>
                      <a:srgbClr val="FF66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0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4343400" y="5105400"/>
                    <a:ext cx="0" cy="228600"/>
                  </a:xfrm>
                  <a:prstGeom prst="line">
                    <a:avLst/>
                  </a:prstGeom>
                  <a:grpFill/>
                  <a:ln w="19050">
                    <a:solidFill>
                      <a:srgbClr val="FF66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1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4114800" y="4876800"/>
                    <a:ext cx="0" cy="247650"/>
                  </a:xfrm>
                  <a:prstGeom prst="line">
                    <a:avLst/>
                  </a:prstGeom>
                  <a:grpFill/>
                  <a:ln w="19050">
                    <a:solidFill>
                      <a:srgbClr val="FF66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4470400" y="685800"/>
                    <a:ext cx="68263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3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538663" y="527050"/>
                    <a:ext cx="0" cy="22860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4194175" y="596900"/>
                    <a:ext cx="0" cy="152400"/>
                  </a:xfrm>
                  <a:prstGeom prst="line">
                    <a:avLst/>
                  </a:prstGeom>
                  <a:grpFill/>
                  <a:ln w="571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4198938" y="609600"/>
                    <a:ext cx="0" cy="15240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6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4216400" y="717550"/>
                    <a:ext cx="304800" cy="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7" name="Line 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5600" y="431800"/>
                    <a:ext cx="0" cy="304800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8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2000" y="425450"/>
                    <a:ext cx="0" cy="304800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2182"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9" name="AutoShape 43"/>
                  <p:cNvSpPr>
                    <a:spLocks noChangeArrowheads="1"/>
                  </p:cNvSpPr>
                  <p:nvPr/>
                </p:nvSpPr>
                <p:spPr bwMode="auto">
                  <a:xfrm>
                    <a:off x="4267200" y="4267200"/>
                    <a:ext cx="152400" cy="520700"/>
                  </a:xfrm>
                  <a:prstGeom prst="downArrow">
                    <a:avLst>
                      <a:gd name="adj1" fmla="val 50000"/>
                      <a:gd name="adj2" fmla="val 85417"/>
                    </a:avLst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40" name="AutoShape 44"/>
                  <p:cNvSpPr>
                    <a:spLocks noChangeArrowheads="1"/>
                  </p:cNvSpPr>
                  <p:nvPr/>
                </p:nvSpPr>
                <p:spPr bwMode="auto">
                  <a:xfrm>
                    <a:off x="4267200" y="1655762"/>
                    <a:ext cx="152400" cy="520700"/>
                  </a:xfrm>
                  <a:prstGeom prst="downArrow">
                    <a:avLst>
                      <a:gd name="adj1" fmla="val 50000"/>
                      <a:gd name="adj2" fmla="val 85417"/>
                    </a:avLst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41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5562600" y="2895600"/>
                    <a:ext cx="152400" cy="520700"/>
                  </a:xfrm>
                  <a:prstGeom prst="downArrow">
                    <a:avLst>
                      <a:gd name="adj1" fmla="val 50000"/>
                      <a:gd name="adj2" fmla="val 85417"/>
                    </a:avLst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42" name="AutoShape 46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971800" y="2895600"/>
                    <a:ext cx="152400" cy="520700"/>
                  </a:xfrm>
                  <a:prstGeom prst="downArrow">
                    <a:avLst>
                      <a:gd name="adj1" fmla="val 50000"/>
                      <a:gd name="adj2" fmla="val 85417"/>
                    </a:avLst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z="2545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4178300" y="520700"/>
                    <a:ext cx="368300" cy="317500"/>
                  </a:xfrm>
                  <a:prstGeom prst="rect">
                    <a:avLst/>
                  </a:prstGeom>
                  <a:grpFill/>
                  <a:ln w="9525">
                    <a:solidFill>
                      <a:srgbClr val="000066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  <p:sp>
                <p:nvSpPr>
                  <p:cNvPr id="44" name="AutoShape 49"/>
                  <p:cNvSpPr>
                    <a:spLocks noChangeArrowheads="1"/>
                  </p:cNvSpPr>
                  <p:nvPr/>
                </p:nvSpPr>
                <p:spPr bwMode="auto">
                  <a:xfrm>
                    <a:off x="4267200" y="431800"/>
                    <a:ext cx="152400" cy="520700"/>
                  </a:xfrm>
                  <a:prstGeom prst="downArrow">
                    <a:avLst>
                      <a:gd name="adj1" fmla="val 50000"/>
                      <a:gd name="adj2" fmla="val 85417"/>
                    </a:avLst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37931725" indent="-37474525"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2pPr>
                    <a:lvl3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3pPr>
                    <a:lvl4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4pPr>
                    <a:lvl5pPr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3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defRPr/>
                    </a:pPr>
                    <a:endParaRPr lang="en-US" altLang="en-US" sz="1091"/>
                  </a:p>
                </p:txBody>
              </p:sp>
            </p:grpSp>
            <p:sp>
              <p:nvSpPr>
                <p:cNvPr id="4301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589896" y="4733167"/>
                  <a:ext cx="1007158" cy="3170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273">
                      <a:solidFill>
                        <a:schemeClr val="bg1"/>
                      </a:solidFill>
                    </a:rPr>
                    <a:t>capillaries</a:t>
                  </a:r>
                </a:p>
              </p:txBody>
            </p:sp>
            <p:sp>
              <p:nvSpPr>
                <p:cNvPr id="4301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382804" y="1450989"/>
                  <a:ext cx="1015975" cy="3170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273" dirty="0">
                      <a:solidFill>
                        <a:srgbClr val="FF0000"/>
                      </a:solidFill>
                    </a:rPr>
                    <a:t>ventilation</a:t>
                  </a:r>
                </a:p>
              </p:txBody>
            </p:sp>
            <p:sp>
              <p:nvSpPr>
                <p:cNvPr id="4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637332" y="2677810"/>
                  <a:ext cx="1074161" cy="2708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2pPr>
                  <a:lvl3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3pPr>
                  <a:lvl4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4pPr>
                  <a:lvl5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en-US" sz="1000" dirty="0">
                      <a:latin typeface="Arial" panose="020B0604020202020204" pitchFamily="34" charset="0"/>
                    </a:rPr>
                    <a:t>gas exchange</a:t>
                  </a:r>
                </a:p>
              </p:txBody>
            </p:sp>
            <p:sp>
              <p:nvSpPr>
                <p:cNvPr id="4302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400090" y="3790898"/>
                  <a:ext cx="945446" cy="3170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273"/>
                    <a:t>perfusion</a:t>
                  </a:r>
                </a:p>
              </p:txBody>
            </p:sp>
            <p:sp>
              <p:nvSpPr>
                <p:cNvPr id="5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648443" y="5187664"/>
                  <a:ext cx="1074161" cy="2708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2pPr>
                  <a:lvl3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3pPr>
                  <a:lvl4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4pPr>
                  <a:lvl5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en-US" sz="1000" dirty="0">
                      <a:latin typeface="Arial" panose="020B0604020202020204" pitchFamily="34" charset="0"/>
                    </a:rPr>
                    <a:t>gas exchange</a:t>
                  </a:r>
                </a:p>
              </p:txBody>
            </p:sp>
            <p:sp>
              <p:nvSpPr>
                <p:cNvPr id="5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834343" y="5667092"/>
                  <a:ext cx="725041" cy="2708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2pPr>
                  <a:lvl3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3pPr>
                  <a:lvl4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4pPr>
                  <a:lvl5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en-US" sz="1000" dirty="0">
                      <a:latin typeface="Arial" panose="020B0604020202020204" pitchFamily="34" charset="0"/>
                    </a:rPr>
                    <a:t>diffusion</a:t>
                  </a:r>
                </a:p>
              </p:txBody>
            </p:sp>
            <p:sp>
              <p:nvSpPr>
                <p:cNvPr id="5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821643" y="5159089"/>
                  <a:ext cx="725041" cy="2708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1pPr>
                  <a:lvl2pPr marL="37931725" indent="-37474525"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2pPr>
                  <a:lvl3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3pPr>
                  <a:lvl4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4pPr>
                  <a:lvl5pPr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3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Microsoft Sans Serif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en-US" sz="1000" dirty="0">
                      <a:latin typeface="Arial" panose="020B0604020202020204" pitchFamily="34" charset="0"/>
                    </a:rPr>
                    <a:t>diffusion</a:t>
                  </a:r>
                </a:p>
              </p:txBody>
            </p:sp>
            <p:sp>
              <p:nvSpPr>
                <p:cNvPr id="4302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673388" y="1015686"/>
                  <a:ext cx="497585" cy="4093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818">
                      <a:cs typeface="Arial" panose="020B0604020202020204" pitchFamily="34" charset="0"/>
                    </a:rPr>
                    <a:t>O</a:t>
                  </a:r>
                  <a:r>
                    <a:rPr lang="en-US" altLang="en-US" sz="1818" baseline="-25000">
                      <a:cs typeface="Arial" panose="020B0604020202020204" pitchFamily="34" charset="0"/>
                    </a:rPr>
                    <a:t>2</a:t>
                  </a:r>
                  <a:endParaRPr lang="en-US" altLang="en-US" sz="1818"/>
                </a:p>
              </p:txBody>
            </p:sp>
          </p:grpSp>
          <p:sp>
            <p:nvSpPr>
              <p:cNvPr id="43015" name="Rectangle 2"/>
              <p:cNvSpPr>
                <a:spLocks noChangeArrowheads="1"/>
              </p:cNvSpPr>
              <p:nvPr/>
            </p:nvSpPr>
            <p:spPr bwMode="auto">
              <a:xfrm>
                <a:off x="6609100" y="6534743"/>
                <a:ext cx="2675170" cy="378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36">
                    <a:cs typeface="Arial" panose="020B0604020202020204" pitchFamily="34" charset="0"/>
                  </a:rPr>
                  <a:t>CO</a:t>
                </a:r>
                <a:r>
                  <a:rPr lang="en-US" altLang="en-US" sz="1636" baseline="-25000">
                    <a:cs typeface="Arial" panose="020B0604020202020204" pitchFamily="34" charset="0"/>
                  </a:rPr>
                  <a:t>2</a:t>
                </a:r>
                <a:r>
                  <a:rPr lang="en-US" altLang="en-US" sz="1455">
                    <a:cs typeface="Arial" panose="020B0604020202020204" pitchFamily="34" charset="0"/>
                  </a:rPr>
                  <a:t> in opposite direction</a:t>
                </a:r>
                <a:endParaRPr lang="en-US" altLang="en-US" sz="1545"/>
              </a:p>
            </p:txBody>
          </p:sp>
        </p:grp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8610514" y="2986099"/>
              <a:ext cx="725041" cy="2708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3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Microsoft Sans Serif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000" dirty="0">
                  <a:latin typeface="Arial" panose="020B0604020202020204" pitchFamily="34" charset="0"/>
                </a:rPr>
                <a:t>diffusion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39" y="1503480"/>
            <a:ext cx="3889585" cy="4267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2636" y="1625846"/>
            <a:ext cx="222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</a:rPr>
              <a:t>Higher P</a:t>
            </a:r>
            <a:r>
              <a:rPr lang="en-US" baseline="-25000" dirty="0">
                <a:solidFill>
                  <a:srgbClr val="800080"/>
                </a:solidFill>
              </a:rPr>
              <a:t>O2</a:t>
            </a:r>
            <a:r>
              <a:rPr lang="en-US" dirty="0">
                <a:solidFill>
                  <a:srgbClr val="800080"/>
                </a:solidFill>
              </a:rPr>
              <a:t> Lower P</a:t>
            </a:r>
            <a:r>
              <a:rPr lang="en-US" baseline="-25000" dirty="0">
                <a:solidFill>
                  <a:srgbClr val="800080"/>
                </a:solidFill>
              </a:rPr>
              <a:t>CO2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61207" y="5667016"/>
            <a:ext cx="237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80"/>
                </a:solidFill>
              </a:rPr>
              <a:t>Higher P</a:t>
            </a:r>
            <a:r>
              <a:rPr lang="en-US" baseline="-25000" dirty="0">
                <a:solidFill>
                  <a:srgbClr val="800080"/>
                </a:solidFill>
              </a:rPr>
              <a:t>CO2</a:t>
            </a:r>
            <a:r>
              <a:rPr lang="en-US" dirty="0">
                <a:solidFill>
                  <a:srgbClr val="800080"/>
                </a:solidFill>
              </a:rPr>
              <a:t> Lower P</a:t>
            </a:r>
            <a:r>
              <a:rPr lang="en-US" baseline="-25000" dirty="0">
                <a:solidFill>
                  <a:srgbClr val="800080"/>
                </a:solidFill>
              </a:rPr>
              <a:t>O2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7777" y="2201404"/>
            <a:ext cx="37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</a:p>
        </p:txBody>
      </p:sp>
      <p:sp>
        <p:nvSpPr>
          <p:cNvPr id="43008" name="TextBox 43007"/>
          <p:cNvSpPr txBox="1"/>
          <p:nvPr/>
        </p:nvSpPr>
        <p:spPr>
          <a:xfrm>
            <a:off x="10078028" y="2938967"/>
            <a:ext cx="4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4984" y="3988310"/>
            <a:ext cx="4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23842" y="3014217"/>
            <a:ext cx="4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</a:t>
            </a:r>
            <a:r>
              <a:rPr lang="en-US" baseline="-25000" dirty="0" err="1"/>
              <a:t>v</a:t>
            </a:r>
            <a:endParaRPr lang="en-US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9049137" y="3988310"/>
            <a:ext cx="4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</a:t>
            </a:r>
            <a:r>
              <a:rPr lang="en-US" baseline="-25000" dirty="0" err="1"/>
              <a:t>v</a:t>
            </a:r>
            <a:endParaRPr lang="en-US" baseline="-25000" dirty="0"/>
          </a:p>
        </p:txBody>
      </p:sp>
      <p:sp>
        <p:nvSpPr>
          <p:cNvPr id="43013" name="TextBox 43012"/>
          <p:cNvSpPr txBox="1"/>
          <p:nvPr/>
        </p:nvSpPr>
        <p:spPr>
          <a:xfrm>
            <a:off x="3870587" y="5665063"/>
            <a:ext cx="2884508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r>
              <a:rPr lang="en-US" dirty="0"/>
              <a:t> = partial pressure alveolar</a:t>
            </a:r>
          </a:p>
          <a:p>
            <a:r>
              <a:rPr lang="en-US" dirty="0"/>
              <a:t>P</a:t>
            </a:r>
            <a:r>
              <a:rPr lang="en-US" baseline="-25000" dirty="0"/>
              <a:t>a</a:t>
            </a:r>
            <a:r>
              <a:rPr lang="en-US" dirty="0"/>
              <a:t> = partial pressure arterial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v</a:t>
            </a:r>
            <a:r>
              <a:rPr lang="en-US" dirty="0"/>
              <a:t> = partial pressure venous</a:t>
            </a:r>
          </a:p>
        </p:txBody>
      </p:sp>
    </p:spTree>
    <p:extLst>
      <p:ext uri="{BB962C8B-B14F-4D97-AF65-F5344CB8AC3E}">
        <p14:creationId xmlns:p14="http://schemas.microsoft.com/office/powerpoint/2010/main" val="1861571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2316" y="159744"/>
            <a:ext cx="8849298" cy="762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Pulmonary Circulation vs. Systemic Circulation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6122" y="929324"/>
            <a:ext cx="4953000" cy="2734411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Rate of blood flow through the pulmonary circulation = flow rate through the systemic circulation.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Pulmonary vascular resistance is lower -&gt; lower BP.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Structure of pulmonary arteries – contains less smooth muscle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800" dirty="0"/>
              <a:t>What purposes might this serve?</a:t>
            </a:r>
          </a:p>
        </p:txBody>
      </p:sp>
      <p:pic>
        <p:nvPicPr>
          <p:cNvPr id="9" name="Picture 4" descr="04-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15" y="3663735"/>
            <a:ext cx="4178415" cy="2812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8554953" y="1081798"/>
            <a:ext cx="3254188" cy="4246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7" y="1219938"/>
            <a:ext cx="2543633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3847" y="4959183"/>
            <a:ext cx="2336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Look at all those systemic vessels vs. much less pulmonary vessels!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6098" y="1494264"/>
            <a:ext cx="1002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Vena cavae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0116" y="2786346"/>
            <a:ext cx="80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 -&gt; RV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72243" y="2786345"/>
            <a:ext cx="753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 -&gt; LV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18613" y="5328515"/>
            <a:ext cx="290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Please know the path of blood through the heart, lungs, and systemic circulation.</a:t>
            </a:r>
          </a:p>
        </p:txBody>
      </p:sp>
    </p:spTree>
    <p:extLst>
      <p:ext uri="{BB962C8B-B14F-4D97-AF65-F5344CB8AC3E}">
        <p14:creationId xmlns:p14="http://schemas.microsoft.com/office/powerpoint/2010/main" val="301113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4877" y="0"/>
            <a:ext cx="72051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Partial Pressures of Gases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2132" y="762000"/>
            <a:ext cx="2568533" cy="523735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defRPr/>
            </a:pPr>
            <a:r>
              <a:rPr lang="en-US" sz="2200" dirty="0"/>
              <a:t>Generation of pressure gradients for net gas exchange.</a:t>
            </a:r>
          </a:p>
          <a:p>
            <a:pPr>
              <a:spcBef>
                <a:spcPts val="600"/>
              </a:spcBef>
              <a:defRPr/>
            </a:pPr>
            <a:endParaRPr lang="en-US" sz="2200" dirty="0"/>
          </a:p>
          <a:p>
            <a:pPr>
              <a:spcBef>
                <a:spcPts val="600"/>
              </a:spcBef>
              <a:defRPr/>
            </a:pPr>
            <a:r>
              <a:rPr lang="en-US" sz="2200" dirty="0"/>
              <a:t>What is the P gradient for O</a:t>
            </a:r>
            <a:r>
              <a:rPr lang="en-US" sz="2200" baseline="-25000" dirty="0"/>
              <a:t>2</a:t>
            </a:r>
            <a:r>
              <a:rPr lang="en-US" sz="2200" dirty="0"/>
              <a:t> in the lungs (P</a:t>
            </a:r>
            <a:r>
              <a:rPr lang="en-US" sz="2200" baseline="-25000" dirty="0"/>
              <a:t>vO2</a:t>
            </a:r>
            <a:r>
              <a:rPr lang="en-US" sz="2200" dirty="0"/>
              <a:t> vs. P</a:t>
            </a:r>
            <a:r>
              <a:rPr lang="en-US" sz="2200" baseline="-25000" dirty="0"/>
              <a:t>aO2</a:t>
            </a:r>
            <a:r>
              <a:rPr lang="en-US" sz="2200" dirty="0"/>
              <a:t>)? </a:t>
            </a:r>
          </a:p>
          <a:p>
            <a:pPr>
              <a:spcBef>
                <a:spcPts val="600"/>
              </a:spcBef>
              <a:defRPr/>
            </a:pPr>
            <a:endParaRPr lang="en-US" sz="2200" dirty="0"/>
          </a:p>
          <a:p>
            <a:pPr>
              <a:spcBef>
                <a:spcPts val="600"/>
              </a:spcBef>
              <a:defRPr/>
            </a:pPr>
            <a:r>
              <a:rPr lang="en-US" sz="2200" dirty="0"/>
              <a:t>For CO</a:t>
            </a:r>
            <a:r>
              <a:rPr lang="en-US" sz="2200" baseline="-25000" dirty="0"/>
              <a:t>2</a:t>
            </a:r>
            <a:r>
              <a:rPr lang="en-US" sz="2200" dirty="0"/>
              <a:t>?</a:t>
            </a:r>
          </a:p>
          <a:p>
            <a:pPr>
              <a:spcBef>
                <a:spcPts val="600"/>
              </a:spcBef>
              <a:defRPr/>
            </a:pPr>
            <a:endParaRPr lang="en-US" sz="2200" dirty="0"/>
          </a:p>
          <a:p>
            <a:pPr>
              <a:spcBef>
                <a:spcPts val="600"/>
              </a:spcBef>
              <a:defRPr/>
            </a:pPr>
            <a:r>
              <a:rPr lang="en-US" sz="2200" dirty="0"/>
              <a:t>Assuming correctly that every O</a:t>
            </a:r>
            <a:r>
              <a:rPr lang="en-US" sz="2200" baseline="-25000" dirty="0"/>
              <a:t>2</a:t>
            </a:r>
            <a:r>
              <a:rPr lang="en-US" sz="2200" dirty="0"/>
              <a:t> molecule consumed -&gt; one CO</a:t>
            </a:r>
            <a:r>
              <a:rPr lang="en-US" sz="2200" baseline="-25000" dirty="0"/>
              <a:t>2</a:t>
            </a:r>
            <a:r>
              <a:rPr lang="en-US" sz="2200" dirty="0"/>
              <a:t> molecule (roughly)…why the big difference between O</a:t>
            </a:r>
            <a:r>
              <a:rPr lang="en-US" sz="2200" baseline="-25000" dirty="0"/>
              <a:t>2</a:t>
            </a:r>
            <a:r>
              <a:rPr lang="en-US" sz="2200" dirty="0"/>
              <a:t> and CO</a:t>
            </a:r>
            <a:r>
              <a:rPr lang="en-US" sz="2200" baseline="-25000" dirty="0"/>
              <a:t>2</a:t>
            </a:r>
            <a:r>
              <a:rPr lang="en-US" sz="2200" dirty="0"/>
              <a:t>?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7" y="643324"/>
            <a:ext cx="6027255" cy="6027255"/>
          </a:xfrm>
        </p:spPr>
      </p:pic>
      <p:pic>
        <p:nvPicPr>
          <p:cNvPr id="14" name="Picture 4" descr="https://classconnection.s3.amazonaws.com/107/flashcards/3487107/png/oxygen_diffusion-148CC3E1B6C7AA434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23" y="248673"/>
            <a:ext cx="3230551" cy="3260244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o.quizlet.com/i/zlwzMpTCG74yUxWDiXcy1w_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23" y="3656951"/>
            <a:ext cx="3230551" cy="2934761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942682" y="49957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35015" y="210224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423717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7562" y="144966"/>
            <a:ext cx="9942758" cy="762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CO</a:t>
            </a:r>
            <a:r>
              <a:rPr lang="en-US" altLang="en-US" sz="4000" baseline="-25000" dirty="0">
                <a:latin typeface="+mn-lt"/>
              </a:rPr>
              <a:t>2</a:t>
            </a:r>
            <a:r>
              <a:rPr lang="en-US" altLang="en-US" sz="4000" dirty="0">
                <a:latin typeface="+mn-lt"/>
              </a:rPr>
              <a:t> Diffuses Much More Readily in Plasma Than O</a:t>
            </a:r>
            <a:r>
              <a:rPr lang="en-US" altLang="en-US" sz="4000" baseline="-25000" dirty="0">
                <a:latin typeface="+mn-lt"/>
              </a:rPr>
              <a:t>2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7562" y="1903142"/>
            <a:ext cx="7138569" cy="2639122"/>
          </a:xfrm>
        </p:spPr>
        <p:txBody>
          <a:bodyPr>
            <a:normAutofit lnSpcReduction="10000"/>
          </a:bodyPr>
          <a:lstStyle/>
          <a:p>
            <a:pPr lvl="1">
              <a:spcBef>
                <a:spcPts val="600"/>
              </a:spcBef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Solubility coefficient CO</a:t>
            </a:r>
            <a:r>
              <a:rPr lang="en-US" altLang="en-US" sz="2200" baseline="-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/solubility coefficient O</a:t>
            </a:r>
            <a:r>
              <a:rPr lang="en-US" altLang="en-US" sz="2200" baseline="-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= 0.57/0.024 = 23.75/1.</a:t>
            </a:r>
          </a:p>
          <a:p>
            <a:pPr lvl="2">
              <a:spcBef>
                <a:spcPts val="6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has a much higher </a:t>
            </a:r>
            <a:r>
              <a:rPr lang="en-US" alt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diffusion rate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fluid/tissue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phase vs. O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Need a much higher diffusion gradient for O</a:t>
            </a:r>
            <a:r>
              <a:rPr lang="en-US" alt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supply enough molecules to tissues to produce ATP.</a:t>
            </a:r>
          </a:p>
          <a:p>
            <a:pPr lvl="1">
              <a:spcBef>
                <a:spcPts val="600"/>
              </a:spcBef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Much lower diffusion gradient for CO</a:t>
            </a:r>
            <a:r>
              <a:rPr lang="en-US" alt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needed to bring enough molecules to lung for exhalation.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1994" y="1152293"/>
            <a:ext cx="3371380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7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4" y="2626659"/>
            <a:ext cx="5225523" cy="3962400"/>
          </a:xfrm>
          <a:prstGeom prst="rect">
            <a:avLst/>
          </a:prstGeom>
        </p:spPr>
      </p:pic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4083" y="280083"/>
            <a:ext cx="73575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Forms of O</a:t>
            </a:r>
            <a:r>
              <a:rPr lang="en-US" altLang="en-US" sz="4000" baseline="-25000" dirty="0">
                <a:latin typeface="+mn-lt"/>
              </a:rPr>
              <a:t>2</a:t>
            </a:r>
            <a:r>
              <a:rPr lang="en-US" altLang="en-US" sz="4000" dirty="0">
                <a:latin typeface="+mn-lt"/>
              </a:rPr>
              <a:t> Transport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9545" y="1042082"/>
            <a:ext cx="5977467" cy="533182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is transported in blood in: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1. Dissolved O</a:t>
            </a:r>
            <a:r>
              <a:rPr lang="en-US" altLang="en-US" baseline="-25000" dirty="0"/>
              <a:t>2</a:t>
            </a:r>
            <a:r>
              <a:rPr lang="en-US" altLang="en-US" dirty="0"/>
              <a:t> (&lt; 2%)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2. Hb-O</a:t>
            </a:r>
            <a:r>
              <a:rPr lang="en-US" altLang="en-US" baseline="-25000" dirty="0"/>
              <a:t>2</a:t>
            </a:r>
            <a:r>
              <a:rPr lang="en-US" altLang="en-US" dirty="0"/>
              <a:t> (&gt; 98%)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Hemoglobin</a:t>
            </a:r>
            <a:r>
              <a:rPr lang="en-US" altLang="en-US" sz="2400" dirty="0"/>
              <a:t> – 280 million Hb/Red Blood Cell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Each Hb has 4 polypeptide chains and 4 </a:t>
            </a:r>
            <a:r>
              <a:rPr lang="en-US" altLang="en-US" dirty="0" err="1"/>
              <a:t>hemes</a:t>
            </a:r>
            <a:endParaRPr lang="en-US" altLang="en-US" dirty="0"/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*1 heme binds to 1 O</a:t>
            </a:r>
            <a:r>
              <a:rPr lang="en-US" altLang="en-US" baseline="-25000" dirty="0"/>
              <a:t>2</a:t>
            </a:r>
            <a:r>
              <a:rPr lang="en-US" altLang="en-US" dirty="0"/>
              <a:t>, thus 1 Hb binds to 4 O</a:t>
            </a:r>
            <a:r>
              <a:rPr lang="en-US" altLang="en-US" baseline="-25000" dirty="0"/>
              <a:t>2 </a:t>
            </a:r>
            <a:r>
              <a:rPr lang="en-US" altLang="en-US" dirty="0"/>
              <a:t>maximally</a:t>
            </a:r>
          </a:p>
          <a:p>
            <a:pPr>
              <a:spcBef>
                <a:spcPts val="600"/>
              </a:spcBef>
              <a:defRPr/>
            </a:pP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kern="0" dirty="0"/>
              <a:t>Oxyhemoglobin</a:t>
            </a:r>
            <a:r>
              <a:rPr lang="en-US" altLang="en-US" sz="2400" kern="0" dirty="0"/>
              <a:t> (Hb-O</a:t>
            </a:r>
            <a:r>
              <a:rPr lang="en-US" altLang="en-US" sz="2400" kern="0" baseline="-25000" dirty="0"/>
              <a:t>2</a:t>
            </a:r>
            <a:r>
              <a:rPr lang="en-US" altLang="en-US" sz="2400" kern="0" dirty="0"/>
              <a:t>) – O</a:t>
            </a:r>
            <a:r>
              <a:rPr lang="en-US" altLang="en-US" sz="2400" kern="0" baseline="-25000" dirty="0"/>
              <a:t>2</a:t>
            </a:r>
            <a:r>
              <a:rPr lang="en-US" altLang="en-US" sz="2400" kern="0" dirty="0"/>
              <a:t> binds to Fe</a:t>
            </a:r>
            <a:r>
              <a:rPr lang="en-US" altLang="en-US" sz="2400" kern="0" baseline="30000" dirty="0"/>
              <a:t>2+ </a:t>
            </a:r>
            <a:r>
              <a:rPr lang="en-US" altLang="en-US" sz="2400" kern="0" dirty="0"/>
              <a:t> of heme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u="sng" kern="0" dirty="0" err="1"/>
              <a:t>Deoxyhemoglobin</a:t>
            </a:r>
            <a:r>
              <a:rPr lang="en-US" altLang="en-US" sz="2400" kern="0" dirty="0"/>
              <a:t> – Hb only, no O</a:t>
            </a:r>
            <a:r>
              <a:rPr lang="en-US" altLang="en-US" sz="2400" kern="0" baseline="-25000" dirty="0"/>
              <a:t>2</a:t>
            </a:r>
            <a:r>
              <a:rPr lang="en-US" altLang="en-US" sz="2400" kern="0" dirty="0"/>
              <a:t>, also contain Fe</a:t>
            </a:r>
            <a:r>
              <a:rPr lang="en-US" altLang="en-US" sz="2400" kern="0" baseline="30000" dirty="0"/>
              <a:t>2+</a:t>
            </a:r>
            <a:r>
              <a:rPr lang="en-US" altLang="en-US" sz="2400" kern="0" dirty="0"/>
              <a:t> (oxygenation, not oxidation)</a:t>
            </a:r>
            <a:endParaRPr lang="en-US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84825888"/>
              </p:ext>
            </p:extLst>
          </p:nvPr>
        </p:nvGraphicFramePr>
        <p:xfrm>
          <a:off x="6688181" y="488211"/>
          <a:ext cx="3588853" cy="269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Image" r:id="rId4" imgW="8126984" imgH="6095238" progId="Photoshop.Image.7">
                  <p:embed/>
                </p:oleObj>
              </mc:Choice>
              <mc:Fallback>
                <p:oleObj name="Image" r:id="rId4" imgW="8126984" imgH="6095238" progId="Photoshop.Image.7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181" y="488211"/>
                        <a:ext cx="3588853" cy="2692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672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O2 Trans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94" y="4596711"/>
            <a:ext cx="3171265" cy="20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42899" y="102363"/>
            <a:ext cx="6858000" cy="7789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Hemoglobin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3034" y="881296"/>
            <a:ext cx="6037729" cy="4876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Oxygen-carrying capacity of blood determined by its [Hb].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Anemia</a:t>
            </a:r>
            <a:r>
              <a:rPr lang="en-US" altLang="en-US" dirty="0"/>
              <a:t> -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↓ RBCs -&gt; </a:t>
            </a:r>
            <a:r>
              <a:rPr lang="en-US" altLang="en-US" dirty="0"/>
              <a:t>[Hb] below normal.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Polycythemi</a:t>
            </a:r>
            <a:r>
              <a:rPr lang="en-US" altLang="en-US" dirty="0"/>
              <a:t>a -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↑ RBCs -&gt; </a:t>
            </a:r>
            <a:r>
              <a:rPr lang="en-US" altLang="en-US" dirty="0"/>
              <a:t>[Hb] above normal.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Hb production controlled by </a:t>
            </a:r>
            <a:r>
              <a:rPr lang="en-US" altLang="en-US" u="sng" dirty="0"/>
              <a:t>erythropoietin</a:t>
            </a:r>
            <a:r>
              <a:rPr lang="en-US" altLang="en-US" dirty="0"/>
              <a:t>.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sz="2400" dirty="0"/>
              <a:t>Production stimulated by P</a:t>
            </a:r>
            <a:r>
              <a:rPr lang="en-US" altLang="en-US" sz="2400" baseline="-25000" dirty="0"/>
              <a:t>CO2</a:t>
            </a:r>
            <a:r>
              <a:rPr lang="en-US" altLang="en-US" sz="2400" dirty="0"/>
              <a:t> delivery to kidneys.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Loading/unloading depends on P gradient .</a:t>
            </a:r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98" y="491829"/>
            <a:ext cx="3666999" cy="316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97" y="3658254"/>
            <a:ext cx="3666999" cy="314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463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12644" y="201707"/>
            <a:ext cx="6858000" cy="77893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Problems Related to Hemoglobin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443" y="1101663"/>
            <a:ext cx="5716121" cy="502571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Methemoglobin</a:t>
            </a:r>
            <a:r>
              <a:rPr lang="en-US" altLang="en-US" sz="2400" dirty="0"/>
              <a:t> – Fe</a:t>
            </a:r>
            <a:r>
              <a:rPr lang="en-US" altLang="en-US" sz="2400" baseline="30000" dirty="0"/>
              <a:t>2+</a:t>
            </a:r>
            <a:r>
              <a:rPr lang="en-US" altLang="en-US" sz="2400" dirty="0"/>
              <a:t> oxidized -&gt; Fe</a:t>
            </a:r>
            <a:r>
              <a:rPr lang="en-US" altLang="en-US" sz="2400" baseline="30000" dirty="0"/>
              <a:t>3+</a:t>
            </a:r>
            <a:r>
              <a:rPr lang="en-US" altLang="en-US" sz="2400" dirty="0"/>
              <a:t>, cannot bind with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.</a:t>
            </a:r>
            <a:endParaRPr lang="en-US" altLang="en-US" sz="2400" baseline="-25000" dirty="0"/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Brown blood, brownish-blue mucous membranes.</a:t>
            </a:r>
          </a:p>
          <a:p>
            <a:pPr>
              <a:spcBef>
                <a:spcPts val="600"/>
              </a:spcBef>
              <a:defRPr/>
            </a:pPr>
            <a:endParaRPr lang="en-US" altLang="en-US" sz="2400" u="sng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 err="1"/>
              <a:t>Carboxyhemoglobin</a:t>
            </a:r>
            <a:r>
              <a:rPr lang="en-US" altLang="en-US" sz="2400" dirty="0"/>
              <a:t> (CO-Hb) – carbon monoxide.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The bond with CO is 210x stronger than the bond with O</a:t>
            </a:r>
            <a:r>
              <a:rPr lang="en-US" altLang="en-US" baseline="-25000" dirty="0"/>
              <a:t>2</a:t>
            </a:r>
            <a:r>
              <a:rPr lang="en-US" altLang="en-US" dirty="0"/>
              <a:t>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Transport of O</a:t>
            </a:r>
            <a:r>
              <a:rPr lang="en-US" altLang="en-US" baseline="-25000" dirty="0"/>
              <a:t>2</a:t>
            </a:r>
            <a:r>
              <a:rPr lang="en-US" altLang="en-US" dirty="0"/>
              <a:t> to tissues is impaired.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44" y="3917017"/>
            <a:ext cx="4381500" cy="2857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08" y="201707"/>
            <a:ext cx="4762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2792269" y="0"/>
            <a:ext cx="7342332" cy="702830"/>
          </a:xfrm>
        </p:spPr>
        <p:txBody>
          <a:bodyPr/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Hb-O</a:t>
            </a:r>
            <a:r>
              <a:rPr lang="en-US" altLang="en-US" sz="4000" baseline="-30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Dissociation Curve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2565" y="5077607"/>
            <a:ext cx="9521739" cy="1565240"/>
          </a:xfrm>
        </p:spPr>
        <p:txBody>
          <a:bodyPr>
            <a:normAutofit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X-axis denotes P</a:t>
            </a:r>
            <a:r>
              <a:rPr lang="en-US" altLang="en-US" sz="2400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O2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(mm</a:t>
            </a:r>
            <a:r>
              <a:rPr lang="zh-TW" altLang="en-US" sz="2400" dirty="0">
                <a:ea typeface="PMingLiU" panose="02020500000000000000" pitchFamily="18" charset="-120"/>
              </a:rPr>
              <a:t> </a:t>
            </a:r>
            <a:r>
              <a:rPr lang="en-US" altLang="en-US" sz="2400" dirty="0">
                <a:ea typeface="PMingLiU" panose="02020500000000000000" pitchFamily="18" charset="-120"/>
              </a:rPr>
              <a:t>Hg)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PMingLiU" panose="02020500000000000000" pitchFamily="18" charset="-120"/>
              </a:rPr>
              <a:t>Y-axis denotes O</a:t>
            </a:r>
            <a:r>
              <a:rPr lang="en-US" altLang="en-US" sz="2400" baseline="-25000" dirty="0">
                <a:ea typeface="PMingLiU" panose="02020500000000000000" pitchFamily="18" charset="-120"/>
              </a:rPr>
              <a:t>2</a:t>
            </a:r>
            <a:r>
              <a:rPr lang="en-US" altLang="en-US" sz="2400" dirty="0">
                <a:ea typeface="PMingLiU" panose="02020500000000000000" pitchFamily="18" charset="-120"/>
              </a:rPr>
              <a:t> saturation rate (%) or O</a:t>
            </a:r>
            <a:r>
              <a:rPr lang="en-US" altLang="en-US" sz="2400" baseline="-25000" dirty="0">
                <a:ea typeface="PMingLiU" panose="02020500000000000000" pitchFamily="18" charset="-120"/>
              </a:rPr>
              <a:t>2</a:t>
            </a:r>
            <a:r>
              <a:rPr lang="en-US" altLang="en-US" sz="2400" dirty="0">
                <a:ea typeface="PMingLiU" panose="02020500000000000000" pitchFamily="18" charset="-120"/>
              </a:rPr>
              <a:t> content (mL O</a:t>
            </a:r>
            <a:r>
              <a:rPr lang="en-US" altLang="en-US" sz="2400" baseline="-25000" dirty="0">
                <a:ea typeface="PMingLiU" panose="02020500000000000000" pitchFamily="18" charset="-120"/>
              </a:rPr>
              <a:t>2 </a:t>
            </a:r>
            <a:r>
              <a:rPr lang="en-US" altLang="en-US" sz="2400" dirty="0">
                <a:ea typeface="PMingLiU" panose="02020500000000000000" pitchFamily="18" charset="-120"/>
              </a:rPr>
              <a:t>/</a:t>
            </a:r>
            <a:r>
              <a:rPr lang="en-US" altLang="en-US" sz="2400" dirty="0" err="1">
                <a:ea typeface="PMingLiU" panose="02020500000000000000" pitchFamily="18" charset="-120"/>
              </a:rPr>
              <a:t>dL</a:t>
            </a:r>
            <a:r>
              <a:rPr lang="en-US" altLang="en-US" sz="2400" dirty="0">
                <a:ea typeface="PMingLiU" panose="02020500000000000000" pitchFamily="18" charset="-120"/>
              </a:rPr>
              <a:t> blood)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PMingLiU" panose="02020500000000000000" pitchFamily="18" charset="-120"/>
              </a:rPr>
              <a:t>The higher the P</a:t>
            </a:r>
            <a:r>
              <a:rPr lang="en-US" altLang="en-US" sz="2400" baseline="-25000" dirty="0">
                <a:ea typeface="PMingLiU" panose="02020500000000000000" pitchFamily="18" charset="-120"/>
              </a:rPr>
              <a:t>O2</a:t>
            </a:r>
            <a:r>
              <a:rPr lang="en-US" altLang="en-US" sz="2400" dirty="0">
                <a:ea typeface="PMingLiU" panose="02020500000000000000" pitchFamily="18" charset="-120"/>
              </a:rPr>
              <a:t>, the higher Hb-O</a:t>
            </a:r>
            <a:r>
              <a:rPr lang="en-US" altLang="en-US" sz="2400" baseline="-25000" dirty="0">
                <a:ea typeface="PMingLiU" panose="02020500000000000000" pitchFamily="18" charset="-120"/>
              </a:rPr>
              <a:t>2</a:t>
            </a:r>
            <a:r>
              <a:rPr lang="en-US" altLang="en-US" sz="2400" dirty="0">
                <a:ea typeface="PMingLiU" panose="02020500000000000000" pitchFamily="18" charset="-120"/>
              </a:rPr>
              <a:t> saturation</a:t>
            </a:r>
          </a:p>
        </p:txBody>
      </p:sp>
      <p:pic>
        <p:nvPicPr>
          <p:cNvPr id="6" name="Picture 1" descr="fox36375_16_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67" y="702829"/>
            <a:ext cx="5899619" cy="416380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986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3339353" y="211902"/>
            <a:ext cx="6705601" cy="673966"/>
          </a:xfrm>
        </p:spPr>
        <p:txBody>
          <a:bodyPr/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Hb-O</a:t>
            </a:r>
            <a:r>
              <a:rPr lang="en-US" altLang="en-US" sz="40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Saturation</a:t>
            </a:r>
          </a:p>
        </p:txBody>
      </p:sp>
      <p:pic>
        <p:nvPicPr>
          <p:cNvPr id="40962" name="Picture 8" descr="http://ak47boyz90.files.wordpress.com/2009/08/picture76.jpg?w=5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48" y="1284485"/>
            <a:ext cx="4688792" cy="50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58053" y="1150014"/>
            <a:ext cx="5562600" cy="393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1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1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1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1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1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  <a:cs typeface="Arial" panose="020B0604020202020204" pitchFamily="34" charset="0"/>
              </a:rPr>
              <a:t>Gas exchange at alveolar space → loading of 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→ oxygenated blood → P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O</a:t>
            </a:r>
            <a:r>
              <a:rPr lang="en-US" altLang="en-US" sz="2200" baseline="-30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= 100 mm</a:t>
            </a:r>
            <a:r>
              <a:rPr lang="zh-TW" altLang="en-US" sz="2200" dirty="0">
                <a:ea typeface="+mn-ea"/>
              </a:rPr>
              <a:t> </a:t>
            </a:r>
            <a:r>
              <a:rPr lang="en-US" altLang="en-US" sz="2200" dirty="0">
                <a:ea typeface="+mn-ea"/>
              </a:rPr>
              <a:t>Hg 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→ 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-</a:t>
            </a:r>
            <a:r>
              <a:rPr lang="en-US" altLang="en-US" sz="2200" dirty="0">
                <a:ea typeface="+mn-ea"/>
              </a:rPr>
              <a:t>Hb is ~98%.</a:t>
            </a:r>
          </a:p>
          <a:p>
            <a:pPr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  <a:cs typeface="Arial" panose="020B0604020202020204" pitchFamily="34" charset="0"/>
              </a:rPr>
              <a:t>At peripheral tissues → unloading of 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→ </a:t>
            </a:r>
            <a:r>
              <a:rPr lang="en-US" altLang="en-US" sz="2200" dirty="0">
                <a:ea typeface="+mn-ea"/>
              </a:rPr>
              <a:t>deoxygenated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200" dirty="0">
                <a:ea typeface="+mn-ea"/>
              </a:rPr>
              <a:t>blood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→ P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O2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= to 40 mm</a:t>
            </a:r>
            <a:r>
              <a:rPr lang="zh-TW" altLang="en-US" sz="2200" dirty="0">
                <a:ea typeface="+mn-ea"/>
              </a:rPr>
              <a:t> 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Hg → 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-</a:t>
            </a:r>
            <a:r>
              <a:rPr lang="en-US" altLang="en-US" sz="2200" dirty="0">
                <a:ea typeface="+mn-ea"/>
              </a:rPr>
              <a:t>Hb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is ~ 75%.</a:t>
            </a:r>
            <a:endParaRPr lang="en-US" altLang="en-US" sz="2200" kern="0" dirty="0">
              <a:ea typeface="+mn-ea"/>
              <a:cs typeface="Arial" panose="020B0604020202020204" pitchFamily="34" charset="0"/>
            </a:endParaRPr>
          </a:p>
          <a:p>
            <a:pPr lvl="1"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  <a:cs typeface="Arial" panose="020B0604020202020204" pitchFamily="34" charset="0"/>
              </a:rPr>
              <a:t>The </a:t>
            </a:r>
            <a:r>
              <a:rPr lang="en-US" altLang="en-US" sz="2200" u="sng" dirty="0">
                <a:ea typeface="+mn-ea"/>
                <a:cs typeface="Arial" panose="020B0604020202020204" pitchFamily="34" charset="0"/>
              </a:rPr>
              <a:t>physiological range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of represents the flatter portion of the sigmoid Hb-O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curve</a:t>
            </a:r>
            <a:endParaRPr lang="en-US" altLang="en-US" sz="2200" kern="0" dirty="0">
              <a:ea typeface="+mn-ea"/>
              <a:cs typeface="Arial" panose="020B0604020202020204" pitchFamily="34" charset="0"/>
            </a:endParaRPr>
          </a:p>
          <a:p>
            <a:pPr lvl="1"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  <a:cs typeface="Arial" panose="020B0604020202020204" pitchFamily="34" charset="0"/>
              </a:rPr>
              <a:t>Only ~20-25% of 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from Hb-O</a:t>
            </a:r>
            <a:r>
              <a:rPr lang="en-US" altLang="en-US" sz="2200" baseline="-25000" dirty="0">
                <a:ea typeface="+mn-ea"/>
                <a:cs typeface="Arial" panose="020B0604020202020204" pitchFamily="34" charset="0"/>
              </a:rPr>
              <a:t>2</a:t>
            </a:r>
            <a:r>
              <a:rPr lang="en-US" altLang="en-US" sz="2200" dirty="0">
                <a:ea typeface="+mn-ea"/>
                <a:cs typeface="Arial" panose="020B0604020202020204" pitchFamily="34" charset="0"/>
              </a:rPr>
              <a:t> is unloaded</a:t>
            </a:r>
            <a:endParaRPr lang="en-US" altLang="en-US" sz="2200" kern="0" baseline="-25000" dirty="0">
              <a:ea typeface="+mn-ea"/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</a:rPr>
              <a:t>How about the steep portion of the curve</a:t>
            </a:r>
            <a:r>
              <a:rPr lang="en-US" altLang="en-US" sz="2200" kern="0" dirty="0">
                <a:ea typeface="+mn-ea"/>
                <a:cs typeface="Arial" panose="020B0604020202020204" pitchFamily="34" charset="0"/>
              </a:rPr>
              <a:t>?</a:t>
            </a:r>
          </a:p>
          <a:p>
            <a:pPr lvl="1">
              <a:spcBef>
                <a:spcPts val="545"/>
              </a:spcBef>
              <a:buClrTx/>
              <a:buFontTx/>
              <a:buChar char="•"/>
            </a:pPr>
            <a:r>
              <a:rPr lang="en-US" altLang="en-US" sz="2200" dirty="0">
                <a:ea typeface="+mn-ea"/>
              </a:rPr>
              <a:t>What happens to unloading of O</a:t>
            </a:r>
            <a:r>
              <a:rPr lang="en-US" altLang="en-US" sz="2200" baseline="-25000" dirty="0">
                <a:ea typeface="+mn-ea"/>
              </a:rPr>
              <a:t>2</a:t>
            </a:r>
            <a:r>
              <a:rPr lang="en-US" altLang="en-US" sz="2200" dirty="0">
                <a:ea typeface="+mn-ea"/>
              </a:rPr>
              <a:t> when PO2 </a:t>
            </a:r>
            <a:r>
              <a:rPr lang="en-US" altLang="en-US" sz="22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↓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↓</a:t>
            </a:r>
            <a:r>
              <a:rPr lang="en-US" altLang="en-US" sz="2200" dirty="0"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3788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569259" y="176866"/>
            <a:ext cx="10515600" cy="72408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Hb-O</a:t>
            </a:r>
            <a:r>
              <a:rPr lang="en-US" altLang="en-US" sz="40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Saturation: Affinity of Hb for O</a:t>
            </a:r>
            <a:r>
              <a:rPr lang="en-US" altLang="en-US" sz="40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69259" y="4151966"/>
            <a:ext cx="11098306" cy="2544669"/>
          </a:xfrm>
        </p:spPr>
        <p:txBody>
          <a:bodyPr>
            <a:normAutofit/>
          </a:bodyPr>
          <a:lstStyle/>
          <a:p>
            <a:r>
              <a:rPr lang="en-US" dirty="0"/>
              <a:t>Structure of Hb changes conformation as subsequent O</a:t>
            </a:r>
            <a:r>
              <a:rPr lang="en-US" baseline="-25000" dirty="0"/>
              <a:t>2</a:t>
            </a:r>
            <a:r>
              <a:rPr lang="en-US" dirty="0"/>
              <a:t>’s bind or depart.</a:t>
            </a:r>
          </a:p>
          <a:p>
            <a:r>
              <a:rPr lang="en-US" dirty="0"/>
              <a:t> Affinity of Hb for O</a:t>
            </a:r>
            <a:r>
              <a:rPr lang="en-US" baseline="-25000" dirty="0"/>
              <a:t>2</a:t>
            </a:r>
            <a:r>
              <a:rPr lang="en-US" dirty="0"/>
              <a:t> increases as more O</a:t>
            </a:r>
            <a:r>
              <a:rPr lang="en-US" baseline="-25000" dirty="0"/>
              <a:t>2</a:t>
            </a:r>
            <a:r>
              <a:rPr lang="en-US" dirty="0"/>
              <a:t> binds -&gt; Hb holds O</a:t>
            </a:r>
            <a:r>
              <a:rPr lang="en-US" baseline="-25000" dirty="0"/>
              <a:t>2</a:t>
            </a:r>
            <a:r>
              <a:rPr lang="en-US" dirty="0"/>
              <a:t> more tightly at higher PO</a:t>
            </a:r>
            <a:r>
              <a:rPr lang="en-US" baseline="-25000" dirty="0"/>
              <a:t>2</a:t>
            </a:r>
            <a:r>
              <a:rPr lang="en-US" dirty="0"/>
              <a:t>’s (pulmonary capillary beds).</a:t>
            </a:r>
          </a:p>
          <a:p>
            <a:r>
              <a:rPr lang="en-US" dirty="0"/>
              <a:t>Affinity of Hb for O</a:t>
            </a:r>
            <a:r>
              <a:rPr lang="en-US" baseline="-25000" dirty="0"/>
              <a:t>2</a:t>
            </a:r>
            <a:r>
              <a:rPr lang="en-US" dirty="0"/>
              <a:t> decreases as more O</a:t>
            </a:r>
            <a:r>
              <a:rPr lang="en-US" baseline="-25000" dirty="0"/>
              <a:t>2</a:t>
            </a:r>
            <a:r>
              <a:rPr lang="en-US" dirty="0"/>
              <a:t> departs -&gt; Hb holds O</a:t>
            </a:r>
            <a:r>
              <a:rPr lang="en-US" baseline="-25000" dirty="0"/>
              <a:t>2</a:t>
            </a:r>
            <a:r>
              <a:rPr lang="en-US" dirty="0"/>
              <a:t> less tightly at lower PO</a:t>
            </a:r>
            <a:r>
              <a:rPr lang="en-US" baseline="-25000" dirty="0"/>
              <a:t>2</a:t>
            </a:r>
            <a:r>
              <a:rPr lang="en-US" dirty="0"/>
              <a:t>’s (tissue capillary beds).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06932" y="1473763"/>
            <a:ext cx="8010809" cy="24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32" y="141311"/>
            <a:ext cx="4575463" cy="762000"/>
          </a:xfrm>
        </p:spPr>
        <p:txBody>
          <a:bodyPr>
            <a:normAutofit/>
          </a:bodyPr>
          <a:lstStyle/>
          <a:p>
            <a:pPr>
              <a:spcBef>
                <a:spcPts val="1067"/>
              </a:spcBef>
              <a:defRPr/>
            </a:pPr>
            <a:r>
              <a:rPr lang="en-US" sz="3800" dirty="0">
                <a:latin typeface="+mn-lt"/>
              </a:rPr>
              <a:t>Pulmonary Structures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2873" y="3042811"/>
            <a:ext cx="4762499" cy="3532909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sz="2000" dirty="0"/>
              <a:t>Airway passages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/>
              <a:t>Conducting zone and respiratory zone</a:t>
            </a:r>
          </a:p>
          <a:p>
            <a:pPr>
              <a:spcBef>
                <a:spcPts val="600"/>
              </a:spcBef>
              <a:defRPr/>
            </a:pPr>
            <a:r>
              <a:rPr lang="en-US" sz="2000" u="sng" dirty="0"/>
              <a:t>Conducting zone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/>
              <a:t>Outside the lungs – nasal passages </a:t>
            </a:r>
            <a:r>
              <a:rPr lang="en-US" sz="1800" dirty="0">
                <a:sym typeface="Symbol" pitchFamily="18" charset="2"/>
              </a:rPr>
              <a:t> </a:t>
            </a:r>
            <a:r>
              <a:rPr lang="en-US" sz="1800" dirty="0"/>
              <a:t>pharynx </a:t>
            </a:r>
            <a:r>
              <a:rPr lang="en-US" sz="1800" dirty="0">
                <a:sym typeface="Symbol" pitchFamily="18" charset="2"/>
              </a:rPr>
              <a:t> </a:t>
            </a:r>
            <a:r>
              <a:rPr lang="en-US" sz="1800" dirty="0"/>
              <a:t>epiglottis </a:t>
            </a:r>
            <a:r>
              <a:rPr lang="en-US" sz="1800" dirty="0">
                <a:sym typeface="Symbol" pitchFamily="18" charset="2"/>
              </a:rPr>
              <a:t> </a:t>
            </a:r>
            <a:r>
              <a:rPr lang="en-US" sz="1800" dirty="0"/>
              <a:t>larynx (glottis)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/>
              <a:t>Inside the lungs – trachea (1) </a:t>
            </a:r>
            <a:r>
              <a:rPr lang="en-US" sz="1800" dirty="0">
                <a:sym typeface="Symbol" pitchFamily="18" charset="2"/>
              </a:rPr>
              <a:t></a:t>
            </a:r>
            <a:r>
              <a:rPr lang="en-US" sz="1800" dirty="0"/>
              <a:t> bronchus (2 branches) </a:t>
            </a:r>
            <a:r>
              <a:rPr lang="en-US" sz="1800" dirty="0">
                <a:sym typeface="Symbol" pitchFamily="18" charset="2"/>
              </a:rPr>
              <a:t> </a:t>
            </a:r>
            <a:r>
              <a:rPr lang="en-US" sz="1800" dirty="0"/>
              <a:t>bronchiole </a:t>
            </a:r>
            <a:r>
              <a:rPr lang="en-US" sz="1800" dirty="0">
                <a:sym typeface="Symbol" pitchFamily="18" charset="2"/>
              </a:rPr>
              <a:t> …  </a:t>
            </a:r>
            <a:r>
              <a:rPr lang="en-US" sz="1800" dirty="0"/>
              <a:t>terminal bronchiole</a:t>
            </a:r>
          </a:p>
          <a:p>
            <a:pPr lvl="1">
              <a:spcBef>
                <a:spcPts val="600"/>
              </a:spcBef>
              <a:defRPr/>
            </a:pPr>
            <a:endParaRPr lang="en-US" sz="1800" dirty="0"/>
          </a:p>
          <a:p>
            <a:pPr>
              <a:spcBef>
                <a:spcPts val="600"/>
              </a:spcBef>
              <a:defRPr/>
            </a:pPr>
            <a:r>
              <a:rPr lang="en-US" sz="2000" u="sng" dirty="0"/>
              <a:t>Respiratory zone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 dirty="0"/>
              <a:t>Respiratory bronchiole </a:t>
            </a:r>
            <a:r>
              <a:rPr lang="en-US" sz="1800" dirty="0">
                <a:sym typeface="Symbol" pitchFamily="18" charset="2"/>
              </a:rPr>
              <a:t> …  </a:t>
            </a:r>
            <a:r>
              <a:rPr lang="en-US" sz="1800" dirty="0"/>
              <a:t>alveolar sacs</a:t>
            </a:r>
          </a:p>
        </p:txBody>
      </p:sp>
      <p:graphicFrame>
        <p:nvGraphicFramePr>
          <p:cNvPr id="1026" name="Object 1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398238179"/>
              </p:ext>
            </p:extLst>
          </p:nvPr>
        </p:nvGraphicFramePr>
        <p:xfrm>
          <a:off x="4923895" y="566311"/>
          <a:ext cx="3458634" cy="235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Image" r:id="rId4" imgW="8126984" imgH="5523810" progId="Photoshop.Image.7">
                  <p:embed/>
                </p:oleObj>
              </mc:Choice>
              <mc:Fallback>
                <p:oleObj name="Image" r:id="rId4" imgW="8126984" imgH="5523810" progId="Photoshop.Image.7">
                  <p:embed/>
                  <p:pic>
                    <p:nvPicPr>
                      <p:cNvPr id="10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895" y="566311"/>
                        <a:ext cx="3458634" cy="2352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892672807"/>
              </p:ext>
            </p:extLst>
          </p:nvPr>
        </p:nvGraphicFramePr>
        <p:xfrm>
          <a:off x="187037" y="3042811"/>
          <a:ext cx="2238873" cy="280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Image" r:id="rId6" imgW="2901456" imgH="3639011" progId="Photoshop.Image.7">
                  <p:embed/>
                </p:oleObj>
              </mc:Choice>
              <mc:Fallback>
                <p:oleObj name="Image" r:id="rId6" imgW="2901456" imgH="3639011" progId="Photoshop.Image.7">
                  <p:embed/>
                  <p:pic>
                    <p:nvPicPr>
                      <p:cNvPr id="10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37" y="3042811"/>
                        <a:ext cx="2238873" cy="2807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72" y="3042811"/>
            <a:ext cx="4894986" cy="3548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2" t="5540" r="583" b="11039"/>
          <a:stretch/>
        </p:blipFill>
        <p:spPr>
          <a:xfrm>
            <a:off x="546973" y="1027488"/>
            <a:ext cx="2992582" cy="18911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1896" y="1718305"/>
            <a:ext cx="3448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happens to individual airway diameter and length as go deeper into the lungs?</a:t>
            </a:r>
          </a:p>
          <a:p>
            <a:r>
              <a:rPr lang="en-US" sz="2000" dirty="0"/>
              <a:t>Collective x-sectional area?</a:t>
            </a:r>
          </a:p>
        </p:txBody>
      </p:sp>
    </p:spTree>
    <p:extLst>
      <p:ext uri="{BB962C8B-B14F-4D97-AF65-F5344CB8AC3E}">
        <p14:creationId xmlns:p14="http://schemas.microsoft.com/office/powerpoint/2010/main" val="3210453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569259" y="176866"/>
            <a:ext cx="10515600" cy="724087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Hb-O</a:t>
            </a:r>
            <a:r>
              <a:rPr lang="en-US" altLang="en-US" sz="40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Saturation: A More Helpful Figure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4035" y="900953"/>
            <a:ext cx="9666520" cy="46750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3717" y="5537904"/>
            <a:ext cx="11098306" cy="674638"/>
          </a:xfrm>
        </p:spPr>
        <p:txBody>
          <a:bodyPr>
            <a:normAutofit/>
          </a:bodyPr>
          <a:lstStyle/>
          <a:p>
            <a:r>
              <a:rPr lang="en-US" dirty="0"/>
              <a:t>This figure incorporates the role of affinity of Hb for O</a:t>
            </a:r>
            <a:r>
              <a:rPr lang="en-US" baseline="-25000" dirty="0"/>
              <a:t>2</a:t>
            </a:r>
            <a:r>
              <a:rPr lang="en-US" dirty="0"/>
              <a:t> based on P</a:t>
            </a:r>
            <a:r>
              <a:rPr lang="en-US" baseline="-25000" dirty="0"/>
              <a:t>O2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2475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242456"/>
            <a:ext cx="7315200" cy="900545"/>
          </a:xfrm>
        </p:spPr>
        <p:txBody>
          <a:bodyPr/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Factors Affecting Hb-O</a:t>
            </a:r>
            <a:r>
              <a:rPr lang="en-US" altLang="en-US" sz="4000" baseline="-30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Curve</a:t>
            </a:r>
            <a:endParaRPr lang="en-US" altLang="en-US" sz="4000" baseline="-250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8224" y="1600200"/>
            <a:ext cx="5822577" cy="4953000"/>
          </a:xfrm>
        </p:spPr>
        <p:txBody>
          <a:bodyPr>
            <a:normAutofit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Shifts in the curve reflect the effect of a physiological factor on affinity of Hb for O</a:t>
            </a:r>
            <a:r>
              <a:rPr lang="en-US" altLang="en-US" sz="2400" baseline="-25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545"/>
              </a:spcBef>
            </a:pPr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A shift of curve to left increases affinity of Hb for O</a:t>
            </a:r>
            <a:r>
              <a:rPr lang="en-US" altLang="en-US" sz="2400" u="sng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. What does this mean in the lungs? In the tissues?</a:t>
            </a:r>
          </a:p>
          <a:p>
            <a:pPr>
              <a:spcBef>
                <a:spcPts val="545"/>
              </a:spcBef>
            </a:pPr>
            <a:endParaRPr lang="en-US" altLang="en-US" sz="24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spcBef>
                <a:spcPts val="545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A shift of curve to the right decreases affinity of Hb for O</a:t>
            </a:r>
            <a:r>
              <a:rPr lang="en-US" altLang="en-US" sz="2400" u="sng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. What does this mean in the lungs? In the tissues?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0098" y="1592538"/>
            <a:ext cx="4428198" cy="4074458"/>
            <a:chOff x="6388393" y="788043"/>
            <a:chExt cx="3087101" cy="2927500"/>
          </a:xfrm>
        </p:grpSpPr>
        <p:grpSp>
          <p:nvGrpSpPr>
            <p:cNvPr id="8" name="Group 7"/>
            <p:cNvGrpSpPr/>
            <p:nvPr/>
          </p:nvGrpSpPr>
          <p:grpSpPr>
            <a:xfrm>
              <a:off x="6388393" y="926306"/>
              <a:ext cx="3087101" cy="2789237"/>
              <a:chOff x="6388393" y="926306"/>
              <a:chExt cx="3087101" cy="2789237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8393" y="926306"/>
                <a:ext cx="3087101" cy="278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470607" y="1782496"/>
                <a:ext cx="8382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↓ O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affinity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20523" y="1187180"/>
                <a:ext cx="1536407" cy="46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↑ O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affinity</a:t>
                </a:r>
                <a:endParaRPr lang="en-US" dirty="0"/>
              </a:p>
            </p:txBody>
          </p:sp>
        </p:grpSp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7848600" y="788043"/>
              <a:ext cx="0" cy="2412357"/>
            </a:xfrm>
            <a:prstGeom prst="line">
              <a:avLst/>
            </a:prstGeom>
            <a:ln w="254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V="1">
              <a:off x="9220200" y="788043"/>
              <a:ext cx="0" cy="2412357"/>
            </a:xfrm>
            <a:prstGeom prst="line">
              <a:avLst/>
            </a:prstGeom>
            <a:ln w="254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870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1153" y="179906"/>
            <a:ext cx="7315200" cy="900545"/>
          </a:xfrm>
        </p:spPr>
        <p:txBody>
          <a:bodyPr/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Factors Affecting Hb-O</a:t>
            </a:r>
            <a:r>
              <a:rPr lang="en-US" altLang="en-US" sz="4000" baseline="-30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Curve</a:t>
            </a:r>
            <a:endParaRPr lang="en-US" altLang="en-US" sz="4000" baseline="-250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5" y="1600200"/>
            <a:ext cx="5782235" cy="4953000"/>
          </a:xfrm>
        </p:spPr>
        <p:txBody>
          <a:bodyPr>
            <a:normAutofit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For each factor, ask yourself whether the change will result in a greater need for O</a:t>
            </a:r>
            <a:r>
              <a:rPr lang="en-US" altLang="en-US" sz="2400" baseline="-25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in the tissues. “Yes” -&gt; right shift. 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Factors affecting O</a:t>
            </a:r>
            <a:r>
              <a:rPr lang="en-US" altLang="en-US" sz="2400" baseline="-30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-Hb affinity</a:t>
            </a:r>
          </a:p>
          <a:p>
            <a:pPr lvl="1">
              <a:spcBef>
                <a:spcPts val="545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↓ pH (acidosis) → right shift</a:t>
            </a:r>
          </a:p>
          <a:p>
            <a:pPr lvl="1">
              <a:spcBef>
                <a:spcPts val="545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↑ P</a:t>
            </a:r>
            <a:r>
              <a:rPr lang="en-US" altLang="en-US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CO2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(suggests hypoxemia) → right shift (Bohr effect)</a:t>
            </a:r>
          </a:p>
          <a:p>
            <a:pPr lvl="1">
              <a:spcBef>
                <a:spcPts val="545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↑ temperature → right shift</a:t>
            </a:r>
          </a:p>
          <a:p>
            <a:pPr lvl="1">
              <a:spcBef>
                <a:spcPts val="545"/>
              </a:spcBef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↑ [2,3-DPG] in RBC → right shift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 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What about left shifts?</a:t>
            </a:r>
          </a:p>
        </p:txBody>
      </p:sp>
      <p:pic>
        <p:nvPicPr>
          <p:cNvPr id="46083" name="Picture 2" descr="West_Fig06-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61246"/>
            <a:ext cx="4232037" cy="476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635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1153" y="179906"/>
            <a:ext cx="7315200" cy="900545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2,3-DPG Alters Affinity of Hb for O</a:t>
            </a:r>
            <a:r>
              <a:rPr lang="en-US" altLang="en-US" sz="4000" baseline="-250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588" y="1240631"/>
            <a:ext cx="4410635" cy="4953000"/>
          </a:xfrm>
        </p:spPr>
        <p:txBody>
          <a:bodyPr>
            <a:normAutofit lnSpcReduction="10000"/>
          </a:bodyPr>
          <a:lstStyle/>
          <a:p>
            <a:pPr>
              <a:spcBef>
                <a:spcPts val="545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2,3-diphosphoglycerate or 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2,3 </a:t>
            </a:r>
            <a:r>
              <a:rPr lang="en-US" altLang="en-US" sz="24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bisphosphoglycerate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(2,3-BPG)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Metabolic by-product of glycolysis in RBCs.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O</a:t>
            </a:r>
            <a:r>
              <a:rPr lang="en-US" altLang="en-US" sz="2400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inhibits its production.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2,3-DPG binds Hb -&gt; decrease in affinity for O</a:t>
            </a:r>
            <a:r>
              <a:rPr lang="en-US" altLang="en-US" sz="2400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-&gt; right shift where more O</a:t>
            </a:r>
            <a:r>
              <a:rPr lang="en-US" altLang="en-US" sz="2400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 is released in tissues.</a:t>
            </a:r>
          </a:p>
          <a:p>
            <a:pPr>
              <a:spcBef>
                <a:spcPts val="545"/>
              </a:spcBef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2,3-DPG production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↑ with hypoxemic conditions</a:t>
            </a:r>
          </a:p>
          <a:p>
            <a:pPr lvl="1">
              <a:spcBef>
                <a:spcPts val="545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Anemia</a:t>
            </a:r>
          </a:p>
          <a:p>
            <a:pPr lvl="1">
              <a:spcBef>
                <a:spcPts val="545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High altitudes</a:t>
            </a:r>
          </a:p>
          <a:p>
            <a:pPr lvl="1">
              <a:spcBef>
                <a:spcPts val="545"/>
              </a:spcBef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Some forms of chronic lung disease</a:t>
            </a:r>
            <a:endParaRPr lang="en-US" altLang="en-US" sz="20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1" descr="fox36375_16_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3" y="1240631"/>
            <a:ext cx="5456191" cy="49181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522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1" y="457200"/>
            <a:ext cx="61722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Muscle Myoglobin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9248" y="1682376"/>
            <a:ext cx="6199343" cy="4064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Red pigment found exclusively in striated muscle (skeletal and cardiac muscle fibers).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*Has a higher affinity for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than Hb.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Ferrying effect – acts as a “go-between” in the transfer of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from blood to the mitochondria within muscle cells.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storage function – in cardiac muscles.</a:t>
            </a:r>
          </a:p>
        </p:txBody>
      </p:sp>
      <p:graphicFrame>
        <p:nvGraphicFramePr>
          <p:cNvPr id="19458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2326726"/>
              </p:ext>
            </p:extLst>
          </p:nvPr>
        </p:nvGraphicFramePr>
        <p:xfrm>
          <a:off x="7006167" y="1803400"/>
          <a:ext cx="4123267" cy="276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Image" r:id="rId4" imgW="8101587" imgH="5422222" progId="Photoshop.Image.7">
                  <p:embed/>
                </p:oleObj>
              </mc:Choice>
              <mc:Fallback>
                <p:oleObj name="Image" r:id="rId4" imgW="8101587" imgH="5422222" progId="Photoshop.Image.7">
                  <p:embed/>
                  <p:pic>
                    <p:nvPicPr>
                      <p:cNvPr id="1945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67" y="1803400"/>
                        <a:ext cx="4123267" cy="2760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3055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286518" y="3361766"/>
            <a:ext cx="4279258" cy="56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5 – A</a:t>
            </a:r>
            <a:r>
              <a:rPr lang="en-US" altLang="en-US" sz="2800" dirty="0">
                <a:solidFill>
                  <a:schemeClr val="tx1"/>
                </a:solidFill>
                <a:latin typeface="+mn-lt"/>
              </a:rPr>
              <a:t>cid-base balance</a:t>
            </a:r>
          </a:p>
        </p:txBody>
      </p:sp>
    </p:spTree>
    <p:extLst>
      <p:ext uri="{BB962C8B-B14F-4D97-AF65-F5344CB8AC3E}">
        <p14:creationId xmlns:p14="http://schemas.microsoft.com/office/powerpoint/2010/main" val="2507488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847" y="14514"/>
            <a:ext cx="6629400" cy="72813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600" dirty="0">
                <a:latin typeface="+mn-lt"/>
              </a:rPr>
              <a:t>Acid-Base Balance Part I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59" y="684592"/>
            <a:ext cx="7081584" cy="589055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Normal blood pH is 7.40 (7.35 – 7.45)</a:t>
            </a:r>
          </a:p>
          <a:p>
            <a:pPr lvl="1">
              <a:spcBef>
                <a:spcPts val="600"/>
              </a:spcBef>
              <a:defRPr/>
            </a:pPr>
            <a:r>
              <a:rPr lang="en-US" u="sng" dirty="0"/>
              <a:t>Acidosis</a:t>
            </a:r>
            <a:r>
              <a:rPr lang="en-US" dirty="0"/>
              <a:t> – pH &lt; 7.35  ↑ H</a:t>
            </a:r>
            <a:r>
              <a:rPr lang="en-US" baseline="30000" dirty="0"/>
              <a:t>+</a:t>
            </a:r>
            <a:r>
              <a:rPr lang="en-US" dirty="0"/>
              <a:t> ions</a:t>
            </a:r>
          </a:p>
          <a:p>
            <a:pPr lvl="1">
              <a:spcBef>
                <a:spcPts val="600"/>
              </a:spcBef>
              <a:defRPr/>
            </a:pPr>
            <a:r>
              <a:rPr lang="en-US" u="sng" dirty="0"/>
              <a:t>Alkalosis</a:t>
            </a:r>
            <a:r>
              <a:rPr lang="en-US" dirty="0"/>
              <a:t> – pH &gt; 7.45  ↓ H</a:t>
            </a:r>
            <a:r>
              <a:rPr lang="en-US" baseline="30000" dirty="0"/>
              <a:t>+</a:t>
            </a:r>
            <a:r>
              <a:rPr lang="en-US" dirty="0"/>
              <a:t> ions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2 major classes of acids in body: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A </a:t>
            </a:r>
            <a:r>
              <a:rPr lang="en-US" u="sng" dirty="0"/>
              <a:t>volatile acid</a:t>
            </a:r>
            <a:r>
              <a:rPr lang="en-US" dirty="0"/>
              <a:t> can be converted to a gas </a:t>
            </a:r>
          </a:p>
          <a:p>
            <a:pPr lvl="2">
              <a:spcBef>
                <a:spcPts val="600"/>
              </a:spcBef>
              <a:defRPr/>
            </a:pPr>
            <a:r>
              <a:rPr lang="en-US" sz="2400" u="sng" dirty="0"/>
              <a:t>CO</a:t>
            </a:r>
            <a:r>
              <a:rPr lang="en-US" sz="2400" u="sng" baseline="-25000" dirty="0"/>
              <a:t>2</a:t>
            </a:r>
            <a:r>
              <a:rPr lang="en-US" sz="2400" dirty="0"/>
              <a:t> in </a:t>
            </a:r>
            <a:r>
              <a:rPr lang="en-US" sz="2400" u="sng" dirty="0"/>
              <a:t>bicarbonate buffer system</a:t>
            </a:r>
            <a:r>
              <a:rPr lang="en-US" sz="2400" dirty="0"/>
              <a:t> can be breathed out (lungs).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All other acids are non-volatile and cannot leave blood</a:t>
            </a:r>
          </a:p>
          <a:p>
            <a:pPr lvl="2">
              <a:spcBef>
                <a:spcPts val="600"/>
              </a:spcBef>
              <a:defRPr/>
            </a:pPr>
            <a:r>
              <a:rPr lang="en-US" sz="2400" u="sng" dirty="0"/>
              <a:t>Non-volatile acids</a:t>
            </a:r>
            <a:r>
              <a:rPr lang="en-US" sz="2400" dirty="0"/>
              <a:t> – lactic acid, fatty acids, ketone bodies.</a:t>
            </a:r>
          </a:p>
          <a:p>
            <a:pPr lvl="2">
              <a:spcBef>
                <a:spcPts val="600"/>
              </a:spcBef>
              <a:defRPr/>
            </a:pPr>
            <a:r>
              <a:rPr lang="en-US" sz="2400" dirty="0"/>
              <a:t>Need to bind to buffer molecules.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Buffers in the body include </a:t>
            </a:r>
            <a:r>
              <a:rPr lang="en-US" sz="2400" dirty="0">
                <a:cs typeface="Times New Roman" pitchFamily="18" charset="0"/>
              </a:rPr>
              <a:t>HCO</a:t>
            </a:r>
            <a:r>
              <a:rPr lang="en-US" sz="2400" baseline="-25000" dirty="0">
                <a:cs typeface="Times New Roman" pitchFamily="18" charset="0"/>
              </a:rPr>
              <a:t>3</a:t>
            </a:r>
            <a:r>
              <a:rPr lang="en-US" sz="2400" baseline="30000" dirty="0"/>
              <a:t>–</a:t>
            </a:r>
            <a:r>
              <a:rPr lang="en-US" sz="2400" dirty="0"/>
              <a:t>, PO</a:t>
            </a:r>
            <a:r>
              <a:rPr lang="en-US" sz="2400" baseline="-25000" dirty="0"/>
              <a:t>4</a:t>
            </a:r>
            <a:r>
              <a:rPr lang="en-US" sz="2400" baseline="30000" dirty="0"/>
              <a:t>2–</a:t>
            </a:r>
            <a:r>
              <a:rPr lang="en-US" sz="2400" dirty="0"/>
              <a:t>, proteins including Hb.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Kidneys – excrete H</a:t>
            </a:r>
            <a:r>
              <a:rPr lang="en-US" sz="2400" baseline="30000" dirty="0"/>
              <a:t>+</a:t>
            </a:r>
            <a:r>
              <a:rPr lang="en-US" sz="2400" dirty="0"/>
              <a:t> into urine, reabsorb HCO</a:t>
            </a:r>
            <a:r>
              <a:rPr lang="en-US" sz="2400" baseline="-25000" dirty="0"/>
              <a:t>3</a:t>
            </a:r>
            <a:r>
              <a:rPr lang="en-US" sz="2400" baseline="30000" dirty="0"/>
              <a:t>-</a:t>
            </a:r>
            <a:r>
              <a:rPr lang="en-US" sz="2400" dirty="0"/>
              <a:t> from urine (Part II).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35" y="346887"/>
            <a:ext cx="3810330" cy="627180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7933765" y="2568388"/>
            <a:ext cx="349623" cy="32273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70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9177" y="143436"/>
            <a:ext cx="72390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Bicarbonate Buffer System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021" y="1277470"/>
            <a:ext cx="9250579" cy="540571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CO</a:t>
            </a:r>
            <a:r>
              <a:rPr lang="en-US" altLang="en-US" sz="2400" baseline="-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 + H</a:t>
            </a:r>
            <a:r>
              <a:rPr lang="en-US" altLang="en-US" sz="2400" baseline="-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O </a:t>
            </a:r>
            <a:r>
              <a:rPr lang="en-US" sz="2400" dirty="0">
                <a:cs typeface="Arial" panose="020B0604020202020204" pitchFamily="34" charset="0"/>
              </a:rPr>
              <a:t>⇌</a:t>
            </a:r>
            <a:r>
              <a:rPr lang="en-US" sz="2400" dirty="0"/>
              <a:t> </a:t>
            </a:r>
            <a:r>
              <a:rPr lang="en-US" altLang="en-US" sz="2400" dirty="0">
                <a:cs typeface="Arial" panose="020B0604020202020204" pitchFamily="34" charset="0"/>
              </a:rPr>
              <a:t>H</a:t>
            </a:r>
            <a:r>
              <a:rPr lang="en-US" altLang="en-US" sz="2400" baseline="-30000" dirty="0">
                <a:cs typeface="Arial" panose="020B0604020202020204" pitchFamily="34" charset="0"/>
              </a:rPr>
              <a:t>2</a:t>
            </a:r>
            <a:r>
              <a:rPr lang="en-US" altLang="en-US" sz="2400" dirty="0">
                <a:cs typeface="Arial" panose="020B0604020202020204" pitchFamily="34" charset="0"/>
              </a:rPr>
              <a:t>CO</a:t>
            </a:r>
            <a:r>
              <a:rPr lang="en-US" altLang="en-US" sz="2400" baseline="-30000" dirty="0">
                <a:cs typeface="Arial" panose="020B0604020202020204" pitchFamily="34" charset="0"/>
              </a:rPr>
              <a:t>3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⇌</a:t>
            </a:r>
            <a:r>
              <a:rPr lang="en-US" sz="2400" dirty="0"/>
              <a:t> </a:t>
            </a:r>
            <a:r>
              <a:rPr lang="en-US" altLang="en-US" sz="2400" dirty="0">
                <a:cs typeface="Arial" panose="020B0604020202020204" pitchFamily="34" charset="0"/>
              </a:rPr>
              <a:t>H</a:t>
            </a:r>
            <a:r>
              <a:rPr lang="en-US" altLang="en-US" sz="2400" baseline="30000" dirty="0">
                <a:cs typeface="Arial" panose="020B0604020202020204" pitchFamily="34" charset="0"/>
              </a:rPr>
              <a:t>+</a:t>
            </a:r>
            <a:r>
              <a:rPr lang="en-US" altLang="en-US" sz="2400" dirty="0">
                <a:cs typeface="Arial" panose="020B0604020202020204" pitchFamily="34" charset="0"/>
              </a:rPr>
              <a:t> + HCO</a:t>
            </a:r>
            <a:r>
              <a:rPr lang="en-US" altLang="en-US" sz="2400" baseline="-30000" dirty="0">
                <a:cs typeface="Arial" panose="020B0604020202020204" pitchFamily="34" charset="0"/>
              </a:rPr>
              <a:t>3</a:t>
            </a:r>
            <a:r>
              <a:rPr lang="en-US" altLang="en-US" sz="2400" baseline="30000" dirty="0">
                <a:cs typeface="Arial" panose="020B0604020202020204" pitchFamily="34" charset="0"/>
              </a:rPr>
              <a:t>-</a:t>
            </a:r>
            <a:endParaRPr lang="en-US" sz="2400" dirty="0">
              <a:cs typeface="Times New Roman" pitchFamily="18" charset="0"/>
            </a:endParaRPr>
          </a:p>
          <a:p>
            <a:pPr>
              <a:spcBef>
                <a:spcPts val="600"/>
              </a:spcBef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Carbon dioxide </a:t>
            </a:r>
            <a:r>
              <a:rPr lang="en-US" sz="2400" dirty="0">
                <a:cs typeface="Arial" panose="020B0604020202020204" pitchFamily="34" charset="0"/>
              </a:rPr>
              <a:t>⇌ carbonic acid ⇌ bicarbonate</a:t>
            </a:r>
            <a:endParaRPr lang="en-US" sz="2400" dirty="0"/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CA = carbonic anhydrase enzyme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Catalyzes reaction both directions.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Higher expression in RBCs, gastric mucosa, pancreatic exocrine cells, renal tubules.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Why would it be in all these tissues?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Henderson-Hasselbalch equation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pH = 6.1 + log ( [HCO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] / [CO</a:t>
            </a:r>
            <a:r>
              <a:rPr lang="en-US" baseline="-25000" dirty="0"/>
              <a:t>2</a:t>
            </a:r>
            <a:r>
              <a:rPr lang="en-US" dirty="0"/>
              <a:t>] )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[CO</a:t>
            </a:r>
            <a:r>
              <a:rPr lang="en-US" baseline="-25000" dirty="0"/>
              <a:t>2</a:t>
            </a:r>
            <a:r>
              <a:rPr lang="en-US" dirty="0"/>
              <a:t>] is adjusted by lungs, [HCO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] by kidneys</a:t>
            </a: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Free H</a:t>
            </a:r>
            <a:r>
              <a:rPr lang="en-US" sz="2400" baseline="30000" dirty="0"/>
              <a:t>+</a:t>
            </a:r>
            <a:r>
              <a:rPr lang="en-US" sz="2400" dirty="0"/>
              <a:t> in </a:t>
            </a:r>
            <a:r>
              <a:rPr lang="en-US" sz="2400" dirty="0" err="1"/>
              <a:t>nmol</a:t>
            </a:r>
            <a:r>
              <a:rPr lang="en-US" sz="2400" dirty="0"/>
              <a:t>/L concentrations, free HCO</a:t>
            </a:r>
            <a:r>
              <a:rPr lang="en-US" sz="2400" baseline="-25000" dirty="0"/>
              <a:t>3</a:t>
            </a:r>
            <a:r>
              <a:rPr lang="en-US" sz="2400" baseline="30000" dirty="0"/>
              <a:t>-</a:t>
            </a:r>
            <a:r>
              <a:rPr lang="en-US" sz="2400" dirty="0"/>
              <a:t> in </a:t>
            </a:r>
            <a:r>
              <a:rPr lang="en-US" sz="2400" dirty="0" err="1"/>
              <a:t>mmol</a:t>
            </a:r>
            <a:r>
              <a:rPr lang="en-US" sz="2400" dirty="0"/>
              <a:t>/L concentrations.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03" y="820769"/>
            <a:ext cx="4029075" cy="128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79816" y="1494855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43201" y="892219"/>
            <a:ext cx="4681455" cy="1770246"/>
            <a:chOff x="2743201" y="892219"/>
            <a:chExt cx="4681455" cy="1770246"/>
          </a:xfrm>
        </p:grpSpPr>
        <p:grpSp>
          <p:nvGrpSpPr>
            <p:cNvPr id="3" name="Group 2"/>
            <p:cNvGrpSpPr/>
            <p:nvPr/>
          </p:nvGrpSpPr>
          <p:grpSpPr>
            <a:xfrm>
              <a:off x="2743201" y="948479"/>
              <a:ext cx="1150822" cy="1238874"/>
              <a:chOff x="2743201" y="948479"/>
              <a:chExt cx="1150822" cy="123887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2743201" y="948479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CA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359902" y="1725688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CA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05867" y="2200800"/>
              <a:ext cx="534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87514" y="892219"/>
              <a:ext cx="534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90535" y="1425334"/>
              <a:ext cx="534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136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61" y="699971"/>
            <a:ext cx="4029075" cy="1285875"/>
          </a:xfrm>
          <a:prstGeom prst="rect">
            <a:avLst/>
          </a:prstGeom>
        </p:spPr>
      </p:pic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77" y="191762"/>
            <a:ext cx="72390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Acid-Base Balance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5362" y="1150184"/>
            <a:ext cx="8591673" cy="51502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600" dirty="0">
                <a:cs typeface="Arial" panose="020B0604020202020204" pitchFamily="34" charset="0"/>
              </a:rPr>
              <a:t>CO</a:t>
            </a:r>
            <a:r>
              <a:rPr lang="en-US" altLang="en-US" sz="2600" baseline="-30000" dirty="0">
                <a:cs typeface="Arial" panose="020B0604020202020204" pitchFamily="34" charset="0"/>
              </a:rPr>
              <a:t>2</a:t>
            </a:r>
            <a:r>
              <a:rPr lang="en-US" altLang="en-US" sz="2600" dirty="0">
                <a:cs typeface="Arial" panose="020B0604020202020204" pitchFamily="34" charset="0"/>
              </a:rPr>
              <a:t> + H</a:t>
            </a:r>
            <a:r>
              <a:rPr lang="en-US" altLang="en-US" sz="2600" baseline="-30000" dirty="0">
                <a:cs typeface="Arial" panose="020B0604020202020204" pitchFamily="34" charset="0"/>
              </a:rPr>
              <a:t>2</a:t>
            </a:r>
            <a:r>
              <a:rPr lang="en-US" altLang="en-US" sz="2600" dirty="0">
                <a:cs typeface="Arial" panose="020B0604020202020204" pitchFamily="34" charset="0"/>
              </a:rPr>
              <a:t>O </a:t>
            </a:r>
            <a:r>
              <a:rPr lang="en-US" sz="2600" dirty="0">
                <a:cs typeface="Arial" panose="020B0604020202020204" pitchFamily="34" charset="0"/>
              </a:rPr>
              <a:t>⇌</a:t>
            </a:r>
            <a:r>
              <a:rPr lang="en-US" sz="2600" dirty="0"/>
              <a:t> </a:t>
            </a:r>
            <a:r>
              <a:rPr lang="en-US" altLang="en-US" sz="2600" dirty="0">
                <a:cs typeface="Arial" panose="020B0604020202020204" pitchFamily="34" charset="0"/>
              </a:rPr>
              <a:t>H</a:t>
            </a:r>
            <a:r>
              <a:rPr lang="en-US" altLang="en-US" sz="2600" baseline="-30000" dirty="0">
                <a:cs typeface="Arial" panose="020B0604020202020204" pitchFamily="34" charset="0"/>
              </a:rPr>
              <a:t>2</a:t>
            </a:r>
            <a:r>
              <a:rPr lang="en-US" altLang="en-US" sz="2600" dirty="0">
                <a:cs typeface="Arial" panose="020B0604020202020204" pitchFamily="34" charset="0"/>
              </a:rPr>
              <a:t>CO</a:t>
            </a:r>
            <a:r>
              <a:rPr lang="en-US" altLang="en-US" sz="2600" baseline="-30000" dirty="0">
                <a:cs typeface="Arial" panose="020B0604020202020204" pitchFamily="34" charset="0"/>
              </a:rPr>
              <a:t>3</a:t>
            </a:r>
            <a:r>
              <a:rPr lang="en-US" altLang="en-US" sz="2600" dirty="0"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⇌</a:t>
            </a:r>
            <a:r>
              <a:rPr lang="en-US" sz="2600" dirty="0"/>
              <a:t> </a:t>
            </a:r>
            <a:r>
              <a:rPr lang="en-US" altLang="en-US" sz="2600" dirty="0">
                <a:cs typeface="Arial" panose="020B0604020202020204" pitchFamily="34" charset="0"/>
              </a:rPr>
              <a:t>H</a:t>
            </a:r>
            <a:r>
              <a:rPr lang="en-US" altLang="en-US" sz="2600" baseline="30000" dirty="0">
                <a:cs typeface="Arial" panose="020B0604020202020204" pitchFamily="34" charset="0"/>
              </a:rPr>
              <a:t>+</a:t>
            </a:r>
            <a:r>
              <a:rPr lang="en-US" altLang="en-US" sz="2600" dirty="0">
                <a:cs typeface="Arial" panose="020B0604020202020204" pitchFamily="34" charset="0"/>
              </a:rPr>
              <a:t> + HCO</a:t>
            </a:r>
            <a:r>
              <a:rPr lang="en-US" altLang="en-US" sz="2600" baseline="-30000" dirty="0">
                <a:cs typeface="Arial" panose="020B0604020202020204" pitchFamily="34" charset="0"/>
              </a:rPr>
              <a:t>3</a:t>
            </a:r>
            <a:r>
              <a:rPr lang="en-US" altLang="en-US" sz="2600" baseline="30000" dirty="0">
                <a:cs typeface="Arial" panose="020B0604020202020204" pitchFamily="34" charset="0"/>
              </a:rPr>
              <a:t>-</a:t>
            </a:r>
            <a:endParaRPr lang="en-US" sz="2600" dirty="0">
              <a:cs typeface="Times New Roman" pitchFamily="18" charset="0"/>
            </a:endParaRPr>
          </a:p>
          <a:p>
            <a:pPr>
              <a:spcBef>
                <a:spcPts val="600"/>
              </a:spcBef>
              <a:defRPr/>
            </a:pPr>
            <a:endParaRPr lang="en-US" altLang="en-US" sz="2600" dirty="0"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altLang="en-US" sz="2400" dirty="0"/>
          </a:p>
          <a:p>
            <a:pPr lvl="1">
              <a:spcBef>
                <a:spcPts val="600"/>
              </a:spcBef>
              <a:defRPr/>
            </a:pPr>
            <a:r>
              <a:rPr lang="en-US" sz="2600" dirty="0"/>
              <a:t>What effect does adding HCO</a:t>
            </a:r>
            <a:r>
              <a:rPr lang="en-US" sz="2600" baseline="-25000" dirty="0"/>
              <a:t>3</a:t>
            </a:r>
            <a:r>
              <a:rPr lang="en-US" sz="2600" baseline="30000" dirty="0"/>
              <a:t>-</a:t>
            </a:r>
            <a:r>
              <a:rPr lang="en-US" sz="2600" dirty="0"/>
              <a:t> have on plasma [H</a:t>
            </a:r>
            <a:r>
              <a:rPr lang="en-US" sz="2600" baseline="30000" dirty="0"/>
              <a:t>+</a:t>
            </a:r>
            <a:r>
              <a:rPr lang="en-US" sz="2600" dirty="0"/>
              <a:t>]?</a:t>
            </a:r>
          </a:p>
          <a:p>
            <a:pPr lvl="1">
              <a:spcBef>
                <a:spcPts val="600"/>
              </a:spcBef>
              <a:defRPr/>
            </a:pPr>
            <a:endParaRPr lang="en-US" sz="2600" dirty="0"/>
          </a:p>
          <a:p>
            <a:pPr lvl="1">
              <a:spcBef>
                <a:spcPts val="600"/>
              </a:spcBef>
              <a:defRPr/>
            </a:pPr>
            <a:r>
              <a:rPr lang="en-US" sz="2600" dirty="0"/>
              <a:t>What does increased [HCO</a:t>
            </a:r>
            <a:r>
              <a:rPr lang="en-US" sz="2600" baseline="-25000" dirty="0"/>
              <a:t>3</a:t>
            </a:r>
            <a:r>
              <a:rPr lang="en-US" sz="2600" baseline="30000" dirty="0"/>
              <a:t>-</a:t>
            </a:r>
            <a:r>
              <a:rPr lang="en-US" sz="2600" dirty="0"/>
              <a:t>] do to pH? Decreased?</a:t>
            </a:r>
          </a:p>
          <a:p>
            <a:pPr lvl="1">
              <a:spcBef>
                <a:spcPts val="600"/>
              </a:spcBef>
              <a:defRPr/>
            </a:pPr>
            <a:endParaRPr lang="en-US" sz="2600" dirty="0"/>
          </a:p>
          <a:p>
            <a:pPr lvl="1">
              <a:spcBef>
                <a:spcPts val="600"/>
              </a:spcBef>
              <a:defRPr/>
            </a:pPr>
            <a:r>
              <a:rPr lang="en-US" sz="2600" dirty="0"/>
              <a:t>What effect does adding CO</a:t>
            </a:r>
            <a:r>
              <a:rPr lang="en-US" sz="2600" baseline="-25000" dirty="0"/>
              <a:t>2</a:t>
            </a:r>
            <a:r>
              <a:rPr lang="en-US" sz="2600" dirty="0"/>
              <a:t> have on plasma [H</a:t>
            </a:r>
            <a:r>
              <a:rPr lang="en-US" sz="2600" baseline="30000" dirty="0"/>
              <a:t>+</a:t>
            </a:r>
            <a:r>
              <a:rPr lang="en-US" sz="2600" dirty="0"/>
              <a:t>]?</a:t>
            </a:r>
          </a:p>
          <a:p>
            <a:pPr lvl="1">
              <a:spcBef>
                <a:spcPts val="600"/>
              </a:spcBef>
              <a:defRPr/>
            </a:pPr>
            <a:endParaRPr lang="en-US" sz="2600" dirty="0"/>
          </a:p>
          <a:p>
            <a:pPr lvl="1">
              <a:spcBef>
                <a:spcPts val="600"/>
              </a:spcBef>
              <a:defRPr/>
            </a:pPr>
            <a:r>
              <a:rPr lang="en-US" sz="2600" dirty="0"/>
              <a:t>What does increased [CO</a:t>
            </a:r>
            <a:r>
              <a:rPr lang="en-US" sz="2600" baseline="-25000" dirty="0"/>
              <a:t>2</a:t>
            </a:r>
            <a:r>
              <a:rPr lang="en-US" sz="2600" dirty="0"/>
              <a:t>] do to pH? Decreased?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04566" y="750790"/>
            <a:ext cx="4910776" cy="592119"/>
            <a:chOff x="2743201" y="818025"/>
            <a:chExt cx="4910776" cy="592119"/>
          </a:xfrm>
        </p:grpSpPr>
        <p:sp>
          <p:nvSpPr>
            <p:cNvPr id="2" name="TextBox 1"/>
            <p:cNvSpPr txBox="1"/>
            <p:nvPr/>
          </p:nvSpPr>
          <p:spPr>
            <a:xfrm>
              <a:off x="2743201" y="948479"/>
              <a:ext cx="534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119856" y="818025"/>
              <a:ext cx="534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890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213" y="156884"/>
            <a:ext cx="72390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Respiratory Acid-Base Balance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6003" y="1511550"/>
            <a:ext cx="10186111" cy="430418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*Ventilation usually adjusted to metabolic rate to maintain normal CO</a:t>
            </a:r>
            <a:r>
              <a:rPr lang="en-US" sz="2400" baseline="-25000" dirty="0"/>
              <a:t>2</a:t>
            </a:r>
            <a:r>
              <a:rPr lang="en-US" sz="2400" dirty="0"/>
              <a:t> levels.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What does increased respiratory rate or ventilation do to plasma [CO</a:t>
            </a:r>
            <a:r>
              <a:rPr lang="en-US" sz="2400" baseline="-25000" dirty="0"/>
              <a:t>2</a:t>
            </a:r>
            <a:r>
              <a:rPr lang="en-US" sz="2400" dirty="0"/>
              <a:t>]?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What does decreased respiratory rate or ventilation do to plasma [CO</a:t>
            </a:r>
            <a:r>
              <a:rPr lang="en-US" sz="2400" baseline="-25000" dirty="0"/>
              <a:t>2</a:t>
            </a:r>
            <a:r>
              <a:rPr lang="en-US" sz="2400" dirty="0"/>
              <a:t>]?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So how would the lungs (controlled by the brain) respond to ↑ plasma [CO</a:t>
            </a:r>
            <a:r>
              <a:rPr lang="en-US" sz="2400" baseline="-25000" dirty="0"/>
              <a:t>2</a:t>
            </a:r>
            <a:r>
              <a:rPr lang="en-US" sz="2400" dirty="0"/>
              <a:t>], ↑ plasma [H</a:t>
            </a:r>
            <a:r>
              <a:rPr lang="en-US" sz="2400" baseline="30000" dirty="0"/>
              <a:t>+</a:t>
            </a:r>
            <a:r>
              <a:rPr lang="en-US" sz="2400" dirty="0"/>
              <a:t>], and ↓ plasma pH?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And how would the lungs (controlled by the brain) respond to ↓ plasma [CO</a:t>
            </a:r>
            <a:r>
              <a:rPr lang="en-US" sz="2400" baseline="-25000" dirty="0"/>
              <a:t>2</a:t>
            </a:r>
            <a:r>
              <a:rPr lang="en-US" sz="2400" dirty="0"/>
              <a:t>], ↓ plasma [H</a:t>
            </a:r>
            <a:r>
              <a:rPr lang="en-US" sz="2400" baseline="30000" dirty="0"/>
              <a:t>+</a:t>
            </a:r>
            <a:r>
              <a:rPr lang="en-US" sz="2400" dirty="0"/>
              <a:t>], and ↑ plasma pH?</a:t>
            </a:r>
          </a:p>
          <a:p>
            <a:pPr>
              <a:spcBef>
                <a:spcPts val="600"/>
              </a:spcBef>
              <a:defRPr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60" y="834217"/>
            <a:ext cx="33051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1" y="185311"/>
            <a:ext cx="7467600" cy="594007"/>
          </a:xfrm>
        </p:spPr>
        <p:txBody>
          <a:bodyPr>
            <a:normAutofit fontScale="90000"/>
          </a:bodyPr>
          <a:lstStyle/>
          <a:p>
            <a:pPr>
              <a:spcBef>
                <a:spcPts val="1067"/>
              </a:spcBef>
              <a:defRPr/>
            </a:pPr>
            <a:r>
              <a:rPr lang="en-US" sz="3800" dirty="0">
                <a:latin typeface="+mn-lt"/>
              </a:rPr>
              <a:t>Functions of Conducting Zone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27938" y="1073729"/>
            <a:ext cx="2705099" cy="31657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Conducting zone: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Passage of air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Warming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Humidification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Filtration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Immune surveillance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510658" y="3806521"/>
            <a:ext cx="2622869" cy="1160333"/>
          </a:xfrm>
        </p:spPr>
        <p:txBody>
          <a:bodyPr>
            <a:normAutofit/>
          </a:bodyPr>
          <a:lstStyle/>
          <a:p>
            <a:r>
              <a:rPr lang="en-US" sz="2400" dirty="0"/>
              <a:t>What is the source of the water vapor?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0" y="947311"/>
            <a:ext cx="2505205" cy="2438400"/>
          </a:xfrm>
          <a:prstGeom prst="rect">
            <a:avLst/>
          </a:prstGeom>
        </p:spPr>
      </p:pic>
      <p:pic>
        <p:nvPicPr>
          <p:cNvPr id="12" name="Picture 4" descr="goblet and ci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67" y="366718"/>
            <a:ext cx="3154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09-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656610"/>
            <a:ext cx="4865688" cy="2658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8944" y="2672200"/>
            <a:ext cx="153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LUNGS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6515100" y="5480501"/>
            <a:ext cx="4919714" cy="116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Role of the </a:t>
            </a:r>
            <a:r>
              <a:rPr lang="en-US" sz="2400" u="sng" dirty="0"/>
              <a:t>mucociliary apparatus</a:t>
            </a:r>
            <a:r>
              <a:rPr lang="en-US" sz="2400" dirty="0"/>
              <a:t> in removal of particulates.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31356"/>
          <a:stretch/>
        </p:blipFill>
        <p:spPr>
          <a:xfrm>
            <a:off x="3055473" y="3899567"/>
            <a:ext cx="3250028" cy="28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8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2213" y="156884"/>
            <a:ext cx="7239000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Respiratory Acid-Base Balance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6726" y="955240"/>
            <a:ext cx="9909485" cy="47244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endParaRPr lang="en-US" altLang="en-US" sz="12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Respiratory acidosis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Caused by </a:t>
            </a:r>
            <a:r>
              <a:rPr lang="en-US" altLang="en-US" u="sng" dirty="0"/>
              <a:t>hypoventilation</a:t>
            </a:r>
            <a:r>
              <a:rPr lang="en-US" altLang="en-US" dirty="0"/>
              <a:t> – CNS depression, neuromuscular disorders, chest wall restriction, pulmonary tissue disease, airway obstruction.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Accumulation of CO</a:t>
            </a:r>
            <a:r>
              <a:rPr lang="en-US" altLang="en-US" baseline="-25000" dirty="0"/>
              <a:t>2 </a:t>
            </a:r>
            <a:r>
              <a:rPr lang="en-US" altLang="en-US" dirty="0"/>
              <a:t>in the tissues </a:t>
            </a:r>
            <a:r>
              <a:rPr lang="en-US" altLang="en-US" dirty="0">
                <a:sym typeface="Symbol" pitchFamily="18" charset="2"/>
              </a:rPr>
              <a:t>  </a:t>
            </a:r>
            <a:r>
              <a:rPr lang="en-US" altLang="en-US" dirty="0"/>
              <a:t>P</a:t>
            </a:r>
            <a:r>
              <a:rPr lang="en-US" altLang="en-US" baseline="-25000" dirty="0"/>
              <a:t>CO2</a:t>
            </a:r>
            <a:r>
              <a:rPr lang="en-US" altLang="en-US" dirty="0">
                <a:sym typeface="Symbol" pitchFamily="18" charset="2"/>
              </a:rPr>
              <a:t> in blood 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 </a:t>
            </a:r>
            <a:r>
              <a:rPr lang="en-US" altLang="en-US" dirty="0"/>
              <a:t>pH</a:t>
            </a:r>
            <a:r>
              <a:rPr lang="en-US" altLang="en-US" dirty="0">
                <a:sym typeface="Symbol" pitchFamily="18" charset="2"/>
              </a:rPr>
              <a:t> in blood</a:t>
            </a: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endParaRPr lang="en-US" altLang="en-US" sz="2400" u="sng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Respiratory alkalosis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Caused by </a:t>
            </a:r>
            <a:r>
              <a:rPr lang="en-US" altLang="en-US" u="sng" dirty="0"/>
              <a:t>hyperventilation</a:t>
            </a:r>
            <a:r>
              <a:rPr lang="en-US" altLang="en-US" dirty="0"/>
              <a:t> – CNS disease, acute asthma, hypoxemia.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Excessive loss of CO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  </a:t>
            </a:r>
            <a:r>
              <a:rPr lang="en-US" altLang="en-US" dirty="0"/>
              <a:t>P</a:t>
            </a:r>
            <a:r>
              <a:rPr lang="en-US" altLang="en-US" baseline="-25000" dirty="0"/>
              <a:t>CO2</a:t>
            </a:r>
            <a:r>
              <a:rPr lang="en-US" altLang="en-US" dirty="0">
                <a:sym typeface="Symbol" pitchFamily="18" charset="2"/>
              </a:rPr>
              <a:t> 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</a:t>
            </a:r>
            <a:r>
              <a:rPr lang="en-US" altLang="en-US" dirty="0"/>
              <a:t> pH</a:t>
            </a:r>
            <a:r>
              <a:rPr lang="en-US" altLang="en-US" dirty="0">
                <a:sym typeface="Symbol" pitchFamily="18" charset="2"/>
              </a:rPr>
              <a:t> in blood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>
                <a:sym typeface="Symbol" pitchFamily="18" charset="2"/>
              </a:rPr>
              <a:t>Where is the H</a:t>
            </a:r>
            <a:r>
              <a:rPr lang="en-US" altLang="en-US" baseline="30000" dirty="0">
                <a:sym typeface="Symbol" pitchFamily="18" charset="2"/>
              </a:rPr>
              <a:t>+</a:t>
            </a:r>
            <a:r>
              <a:rPr lang="en-US" altLang="en-US" dirty="0">
                <a:sym typeface="Symbol" pitchFamily="18" charset="2"/>
              </a:rPr>
              <a:t> when CO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exhaled?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95" y="834217"/>
            <a:ext cx="33051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753" y="104371"/>
            <a:ext cx="7288306" cy="762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Now You Are Ready for CO</a:t>
            </a:r>
            <a:r>
              <a:rPr lang="en-US" altLang="en-US" sz="4000" baseline="-25000" dirty="0">
                <a:latin typeface="+mn-lt"/>
              </a:rPr>
              <a:t>2</a:t>
            </a:r>
            <a:r>
              <a:rPr lang="en-US" altLang="en-US" sz="4000" dirty="0">
                <a:latin typeface="+mn-lt"/>
              </a:rPr>
              <a:t> Transport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7522" y="1129553"/>
            <a:ext cx="6683188" cy="47244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CO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transported in the blood in 3 forms: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Dissolved CO</a:t>
            </a:r>
            <a:r>
              <a:rPr lang="en-US" altLang="en-US" baseline="-25000" dirty="0"/>
              <a:t>2 </a:t>
            </a:r>
            <a:r>
              <a:rPr lang="en-US" altLang="en-US" dirty="0"/>
              <a:t>(10%) – accounts for P</a:t>
            </a:r>
            <a:r>
              <a:rPr lang="en-US" altLang="en-US" baseline="-25000" dirty="0"/>
              <a:t>CO2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HCO</a:t>
            </a:r>
            <a:r>
              <a:rPr lang="en-US" altLang="en-US" baseline="-25000" dirty="0"/>
              <a:t>3</a:t>
            </a:r>
            <a:r>
              <a:rPr lang="en-US" altLang="en-US" baseline="30000" dirty="0"/>
              <a:t>-</a:t>
            </a:r>
            <a:r>
              <a:rPr lang="en-US" altLang="en-US" dirty="0"/>
              <a:t> (70%)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Carbaminohemoglobin</a:t>
            </a:r>
            <a:r>
              <a:rPr lang="en-US" altLang="en-US" dirty="0"/>
              <a:t> (20%)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sz="2400" dirty="0"/>
              <a:t>Unloading of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dirty="0"/>
              <a:t>Hb-CO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formed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sz="2400" dirty="0"/>
              <a:t>CO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does NOT bind heme in Hb.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3 things to remember to understand this: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Carbonic anhydrase is located in RBCs.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CO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readily crosses plasma membranes.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Bicarb (HCO</a:t>
            </a:r>
            <a:r>
              <a:rPr lang="en-US" altLang="en-US" sz="2400" baseline="-25000" dirty="0"/>
              <a:t>3</a:t>
            </a:r>
            <a:r>
              <a:rPr lang="en-US" altLang="en-US" sz="2400" baseline="30000" dirty="0"/>
              <a:t>-</a:t>
            </a:r>
            <a:r>
              <a:rPr lang="en-US" altLang="en-US" sz="2400" dirty="0"/>
              <a:t>) needs to be transported across plasma membranes. Antiporter exchanges chloride (Cl</a:t>
            </a:r>
            <a:r>
              <a:rPr lang="en-US" altLang="en-US" sz="2400" baseline="30000" dirty="0"/>
              <a:t>-</a:t>
            </a:r>
            <a:r>
              <a:rPr lang="en-US" altLang="en-US" sz="2400" dirty="0"/>
              <a:t>) for bicarb.</a:t>
            </a:r>
          </a:p>
        </p:txBody>
      </p:sp>
      <p:graphicFrame>
        <p:nvGraphicFramePr>
          <p:cNvPr id="20482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71448273"/>
              </p:ext>
            </p:extLst>
          </p:nvPr>
        </p:nvGraphicFramePr>
        <p:xfrm>
          <a:off x="7732059" y="104371"/>
          <a:ext cx="3680011" cy="302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Image" r:id="rId4" imgW="7377778" imgH="6057143" progId="Photoshop.Image.7">
                  <p:embed/>
                </p:oleObj>
              </mc:Choice>
              <mc:Fallback>
                <p:oleObj name="Image" r:id="rId4" imgW="7377778" imgH="6057143" progId="Photoshop.Image.7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2059" y="104371"/>
                        <a:ext cx="3680011" cy="3022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39560134"/>
              </p:ext>
            </p:extLst>
          </p:nvPr>
        </p:nvGraphicFramePr>
        <p:xfrm>
          <a:off x="7270710" y="3191436"/>
          <a:ext cx="4548093" cy="341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Image" r:id="rId6" imgW="8126984" imgH="6095238" progId="Photoshop.Image.7">
                  <p:embed/>
                </p:oleObj>
              </mc:Choice>
              <mc:Fallback>
                <p:oleObj name="Image" r:id="rId6" imgW="8126984" imgH="6095238" progId="Photoshop.Image.7">
                  <p:embed/>
                  <p:pic>
                    <p:nvPicPr>
                      <p:cNvPr id="2048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10" y="3191436"/>
                        <a:ext cx="4548093" cy="3411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837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753" y="104371"/>
            <a:ext cx="7288306" cy="762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Now You Are Ready for CO</a:t>
            </a:r>
            <a:r>
              <a:rPr lang="en-US" altLang="en-US" sz="4000" baseline="-25000" dirty="0">
                <a:latin typeface="+mn-lt"/>
              </a:rPr>
              <a:t>2</a:t>
            </a:r>
            <a:r>
              <a:rPr lang="en-US" altLang="en-US" sz="4000" dirty="0">
                <a:latin typeface="+mn-lt"/>
              </a:rPr>
              <a:t> Transport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63287" y="866371"/>
            <a:ext cx="3944137" cy="82845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At systemic capillaries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Chloride shift</a:t>
            </a:r>
            <a:r>
              <a:rPr lang="en-US" altLang="en-US" dirty="0"/>
              <a:t> into RBCs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6071266" y="866371"/>
            <a:ext cx="5497689" cy="243840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At pulmonary capillaries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Reverse chloride shift</a:t>
            </a:r>
            <a:r>
              <a:rPr lang="en-US" altLang="en-US" dirty="0"/>
              <a:t> out of RBCs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1533072" y="1694822"/>
            <a:ext cx="9412834" cy="49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9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0934" y="1676401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Chapter 16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Respiratory Physiology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0" y="3818467"/>
            <a:ext cx="617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rPr>
              <a:t>Part 6 – </a:t>
            </a:r>
            <a:r>
              <a:rPr lang="en-US" altLang="en-US" sz="2800" dirty="0">
                <a:solidFill>
                  <a:schemeClr val="tx1"/>
                </a:solidFill>
                <a:latin typeface="+mn-lt"/>
              </a:rPr>
              <a:t>Regulation of breathing</a:t>
            </a:r>
          </a:p>
        </p:txBody>
      </p:sp>
    </p:spTree>
    <p:extLst>
      <p:ext uri="{BB962C8B-B14F-4D97-AF65-F5344CB8AC3E}">
        <p14:creationId xmlns:p14="http://schemas.microsoft.com/office/powerpoint/2010/main" val="2703047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6979" y="76200"/>
            <a:ext cx="70527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Regulation of Breathing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0987" y="838200"/>
            <a:ext cx="7745011" cy="5428129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400" dirty="0">
                <a:cs typeface="Arial" pitchFamily="34" charset="0"/>
              </a:rPr>
              <a:t>For metabolic homeostasis, the frequency and amplitude of breathing must respond to metabolic changes. 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cs typeface="Arial" pitchFamily="34" charset="0"/>
              </a:rPr>
              <a:t>Sensors: Chemoreceptors for chemical changes, mechanoreceptors for mechanical changes.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cs typeface="Arial" pitchFamily="34" charset="0"/>
              </a:rPr>
              <a:t>Integrator: Brain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>
                <a:cs typeface="Arial" pitchFamily="34" charset="0"/>
              </a:rPr>
              <a:t>Continuous display of voluntary and involuntary actions.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>
                <a:cs typeface="Arial" pitchFamily="34" charset="0"/>
              </a:rPr>
              <a:t>Voluntary action is done by cerebrum, hypothalamus, limbic system (anger).</a:t>
            </a:r>
            <a:endParaRPr lang="en-US" sz="2000" dirty="0">
              <a:cs typeface="Times New Roman" pitchFamily="18" charset="0"/>
            </a:endParaRPr>
          </a:p>
          <a:p>
            <a:pPr lvl="1">
              <a:spcBef>
                <a:spcPts val="600"/>
              </a:spcBef>
              <a:defRPr/>
            </a:pPr>
            <a:r>
              <a:rPr lang="en-US" sz="2000" dirty="0">
                <a:cs typeface="Arial" pitchFamily="34" charset="0"/>
              </a:rPr>
              <a:t>Involuntary action is done by the b</a:t>
            </a:r>
            <a:r>
              <a:rPr lang="en-US" altLang="en-US" sz="2000" dirty="0"/>
              <a:t>rain stem respiratory centers</a:t>
            </a:r>
            <a:r>
              <a:rPr lang="en-US" sz="2000" dirty="0">
                <a:cs typeface="Arial" pitchFamily="34" charset="0"/>
              </a:rPr>
              <a:t> (medulla oblongata and pons).</a:t>
            </a:r>
            <a:endParaRPr lang="en-US" altLang="en-US" sz="2000" dirty="0"/>
          </a:p>
          <a:p>
            <a:pPr lvl="1">
              <a:spcBef>
                <a:spcPts val="600"/>
              </a:spcBef>
              <a:defRPr/>
            </a:pPr>
            <a:r>
              <a:rPr lang="en-US" altLang="en-US" sz="2000" u="sng" dirty="0"/>
              <a:t>Brain stem respiratory centers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Rhythmicity center (medulla)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 err="1"/>
              <a:t>Apneustic</a:t>
            </a:r>
            <a:r>
              <a:rPr lang="en-US" altLang="en-US" sz="2000" dirty="0"/>
              <a:t> center (pons)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 err="1"/>
              <a:t>Pneumotaxic</a:t>
            </a:r>
            <a:r>
              <a:rPr lang="en-US" altLang="en-US" sz="2000" dirty="0"/>
              <a:t> center (pons)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Effectors: Respiratory muscles.</a:t>
            </a:r>
          </a:p>
        </p:txBody>
      </p:sp>
      <p:pic>
        <p:nvPicPr>
          <p:cNvPr id="12293" name="Picture 4" descr="Control-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1045" y="979311"/>
            <a:ext cx="3217333" cy="214488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290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730674625"/>
              </p:ext>
            </p:extLst>
          </p:nvPr>
        </p:nvGraphicFramePr>
        <p:xfrm>
          <a:off x="8531912" y="3265311"/>
          <a:ext cx="2895600" cy="2368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Image" r:id="rId5" imgW="7390476" imgH="6044444" progId="Photoshop.Image.7">
                  <p:embed/>
                </p:oleObj>
              </mc:Choice>
              <mc:Fallback>
                <p:oleObj name="Image" r:id="rId5" imgW="7390476" imgH="6044444" progId="Photoshop.Image.7">
                  <p:embed/>
                  <p:pic>
                    <p:nvPicPr>
                      <p:cNvPr id="122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1912" y="3265311"/>
                        <a:ext cx="2895600" cy="2368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6402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5470" y="1170832"/>
            <a:ext cx="6770083" cy="527915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2 groups of chemoreceptors that monitor changes in blood P</a:t>
            </a:r>
            <a:r>
              <a:rPr lang="en-US" altLang="en-US" sz="2400" baseline="-25000" dirty="0"/>
              <a:t>CO2</a:t>
            </a:r>
            <a:r>
              <a:rPr lang="en-US" altLang="en-US" sz="2400" dirty="0"/>
              <a:t>, P</a:t>
            </a:r>
            <a:r>
              <a:rPr lang="en-US" altLang="en-US" sz="2400" baseline="-25000" dirty="0"/>
              <a:t>O2</a:t>
            </a:r>
            <a:r>
              <a:rPr lang="en-US" altLang="en-US" sz="2400" dirty="0"/>
              <a:t>, and </a:t>
            </a:r>
            <a:r>
              <a:rPr lang="en-US" altLang="en-US" sz="2400" dirty="0" err="1"/>
              <a:t>pH.</a:t>
            </a:r>
            <a:endParaRPr lang="en-US" altLang="en-US" sz="24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Central </a:t>
            </a:r>
            <a:r>
              <a:rPr lang="en-US" altLang="en-US" sz="2400" u="sng" dirty="0" err="1"/>
              <a:t>chemoreceptors</a:t>
            </a:r>
            <a:r>
              <a:rPr lang="en-US" altLang="en-US" sz="2400" dirty="0"/>
              <a:t>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Located in medulla, different from the rhythmicity center.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More sensitive to blood </a:t>
            </a:r>
            <a:r>
              <a:rPr lang="en-US" altLang="en-US" u="sng" dirty="0"/>
              <a:t>P</a:t>
            </a:r>
            <a:r>
              <a:rPr lang="en-US" altLang="en-US" u="sng" baseline="-25000" dirty="0"/>
              <a:t>CO2</a:t>
            </a:r>
            <a:r>
              <a:rPr lang="en-US" altLang="en-US" baseline="-25000" dirty="0"/>
              <a:t> </a:t>
            </a:r>
            <a:r>
              <a:rPr lang="en-US" altLang="en-US" dirty="0"/>
              <a:t>than blood pH (due to the BBB).</a:t>
            </a:r>
            <a:endParaRPr lang="en-US" altLang="en-US" baseline="-25000" dirty="0"/>
          </a:p>
          <a:p>
            <a:pPr>
              <a:spcBef>
                <a:spcPts val="600"/>
              </a:spcBef>
              <a:defRPr/>
            </a:pPr>
            <a:r>
              <a:rPr lang="en-US" altLang="en-US" sz="2400" u="sng" dirty="0"/>
              <a:t>Peripheral </a:t>
            </a:r>
            <a:r>
              <a:rPr lang="en-US" altLang="en-US" sz="2400" u="sng" dirty="0" err="1"/>
              <a:t>chemoreceptors</a:t>
            </a:r>
            <a:r>
              <a:rPr lang="en-US" altLang="en-US" sz="2400" dirty="0"/>
              <a:t>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u="sng" dirty="0"/>
              <a:t>Carotid and aortic bodies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Directly detect changes in P</a:t>
            </a:r>
            <a:r>
              <a:rPr lang="en-US" altLang="en-US" baseline="-25000" dirty="0"/>
              <a:t>O2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Indirectly detect changes in P</a:t>
            </a:r>
            <a:r>
              <a:rPr lang="en-US" altLang="en-US" baseline="-25000" dirty="0"/>
              <a:t>CO2</a:t>
            </a:r>
            <a:r>
              <a:rPr lang="en-US" altLang="en-US" dirty="0"/>
              <a:t> through pH</a:t>
            </a:r>
          </a:p>
          <a:p>
            <a:pPr lvl="2">
              <a:spcBef>
                <a:spcPts val="600"/>
              </a:spcBef>
              <a:defRPr/>
            </a:pPr>
            <a:r>
              <a:rPr lang="en-US" sz="2400" dirty="0">
                <a:cs typeface="Times New Roman" pitchFamily="18" charset="0"/>
              </a:rPr>
              <a:t>H</a:t>
            </a:r>
            <a:r>
              <a:rPr lang="en-US" sz="2400" baseline="-30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O + CO</a:t>
            </a:r>
            <a:r>
              <a:rPr lang="en-US" sz="2400" baseline="-30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  <a:sym typeface="Symbol" pitchFamily="18" charset="2"/>
              </a:rPr>
              <a:t> </a:t>
            </a:r>
            <a:r>
              <a:rPr lang="en-US" sz="2400" dirty="0">
                <a:cs typeface="Times New Roman" pitchFamily="18" charset="0"/>
              </a:rPr>
              <a:t>H</a:t>
            </a:r>
            <a:r>
              <a:rPr lang="en-US" sz="2400" baseline="-30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CO</a:t>
            </a:r>
            <a:r>
              <a:rPr lang="en-US" sz="2400" baseline="-30000" dirty="0">
                <a:cs typeface="Times New Roman" pitchFamily="18" charset="0"/>
              </a:rPr>
              <a:t>3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  <a:sym typeface="Symbol" pitchFamily="18" charset="2"/>
              </a:rPr>
              <a:t> </a:t>
            </a:r>
            <a:r>
              <a:rPr lang="en-US" sz="2400" dirty="0">
                <a:cs typeface="Times New Roman" pitchFamily="18" charset="0"/>
              </a:rPr>
              <a:t>H</a:t>
            </a:r>
            <a:r>
              <a:rPr lang="en-US" sz="2400" baseline="30000" dirty="0">
                <a:cs typeface="Times New Roman" pitchFamily="18" charset="0"/>
              </a:rPr>
              <a:t>+</a:t>
            </a:r>
            <a:r>
              <a:rPr lang="en-US" sz="2400" dirty="0">
                <a:cs typeface="Times New Roman" pitchFamily="18" charset="0"/>
              </a:rPr>
              <a:t> + HCO</a:t>
            </a:r>
            <a:r>
              <a:rPr lang="en-US" sz="2400" baseline="-30000" dirty="0">
                <a:cs typeface="Times New Roman" pitchFamily="18" charset="0"/>
              </a:rPr>
              <a:t>3</a:t>
            </a:r>
            <a:r>
              <a:rPr lang="en-US" sz="2400" baseline="30000" dirty="0">
                <a:cs typeface="Times New Roman" pitchFamily="18" charset="0"/>
              </a:rPr>
              <a:t>-</a:t>
            </a:r>
            <a:endParaRPr lang="en-US" sz="2400" dirty="0">
              <a:cs typeface="Times New Roman" pitchFamily="18" charset="0"/>
            </a:endParaRPr>
          </a:p>
          <a:p>
            <a:pPr lvl="1">
              <a:spcBef>
                <a:spcPts val="600"/>
              </a:spcBef>
              <a:defRPr/>
            </a:pPr>
            <a:r>
              <a:rPr lang="en-US" altLang="en-US" dirty="0"/>
              <a:t>More sensitive to changes in </a:t>
            </a:r>
            <a:r>
              <a:rPr lang="en-US" altLang="en-US" u="sng" dirty="0"/>
              <a:t>blood pH</a:t>
            </a:r>
            <a:r>
              <a:rPr lang="en-US" altLang="en-US" dirty="0"/>
              <a:t> than </a:t>
            </a:r>
            <a:r>
              <a:rPr lang="en-US" altLang="en-US" u="sng" dirty="0"/>
              <a:t>P</a:t>
            </a:r>
            <a:r>
              <a:rPr lang="en-US" altLang="en-US" u="sng" baseline="-25000" dirty="0"/>
              <a:t>O2</a:t>
            </a:r>
            <a:r>
              <a:rPr lang="en-US" altLang="en-US" dirty="0"/>
              <a:t> </a:t>
            </a:r>
          </a:p>
        </p:txBody>
      </p:sp>
      <p:pic>
        <p:nvPicPr>
          <p:cNvPr id="15365" name="Picture 11" descr="sensor_input_aortic_c_la_73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8270" y="436255"/>
            <a:ext cx="3859306" cy="6013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70" y="192742"/>
            <a:ext cx="7162800" cy="7281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Sensors – Chemoreceptors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0964" y="6409651"/>
            <a:ext cx="275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Peripheral Chemoreceptors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75258" y="2960651"/>
            <a:ext cx="349624" cy="1705479"/>
            <a:chOff x="10475258" y="2960651"/>
            <a:chExt cx="349624" cy="1705479"/>
          </a:xfrm>
        </p:grpSpPr>
        <p:sp>
          <p:nvSpPr>
            <p:cNvPr id="6" name="5-Point Star 5"/>
            <p:cNvSpPr/>
            <p:nvPr/>
          </p:nvSpPr>
          <p:spPr>
            <a:xfrm>
              <a:off x="10475259" y="4303059"/>
              <a:ext cx="349623" cy="363071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10475258" y="2960651"/>
              <a:ext cx="349623" cy="32273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376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16624" y="4874733"/>
            <a:ext cx="6770083" cy="121085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Baroreceptors: Carotid sinuses and aortic arch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400" dirty="0"/>
              <a:t>Chemoreceptors: Carotid bodies and aortic bodies</a:t>
            </a: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70" y="192742"/>
            <a:ext cx="7162800" cy="72813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Reminder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1" y="320114"/>
            <a:ext cx="6072825" cy="4554619"/>
          </a:xfrm>
        </p:spPr>
      </p:pic>
    </p:spTree>
    <p:extLst>
      <p:ext uri="{BB962C8B-B14F-4D97-AF65-F5344CB8AC3E}">
        <p14:creationId xmlns:p14="http://schemas.microsoft.com/office/powerpoint/2010/main" val="4267512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041880" y="6175022"/>
            <a:ext cx="18473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133"/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title"/>
          </p:nvPr>
        </p:nvSpPr>
        <p:spPr>
          <a:xfrm>
            <a:off x="2226611" y="197225"/>
            <a:ext cx="7526867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n-lt"/>
              </a:rPr>
              <a:t>Pulmonary Mechanoreceptors (1)</a:t>
            </a: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84731" y="1018656"/>
            <a:ext cx="9493061" cy="501226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Detect mechanical changes of breathing (volume and frequency).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Influence the brain stem respiratory control centers via sensory fibers in </a:t>
            </a:r>
            <a:r>
              <a:rPr lang="en-US" sz="2400" dirty="0" err="1"/>
              <a:t>vagus</a:t>
            </a:r>
            <a:r>
              <a:rPr lang="en-US" sz="2400" dirty="0"/>
              <a:t> nerves.</a:t>
            </a:r>
          </a:p>
          <a:p>
            <a:pPr>
              <a:spcBef>
                <a:spcPts val="600"/>
              </a:spcBef>
              <a:defRPr/>
            </a:pPr>
            <a:r>
              <a:rPr lang="en-US" sz="2400" u="sng" dirty="0"/>
              <a:t>Pulmonary stretch receptors</a:t>
            </a:r>
            <a:r>
              <a:rPr lang="en-US" sz="2400" dirty="0"/>
              <a:t> (PSR) – detect volume changes; present in the smooth muscle of the airways; slowly adapting; activated during inspiration to force expiration.</a:t>
            </a:r>
          </a:p>
          <a:p>
            <a:pPr>
              <a:spcBef>
                <a:spcPts val="600"/>
              </a:spcBef>
              <a:defRPr/>
            </a:pPr>
            <a:r>
              <a:rPr lang="en-US" sz="2400" u="sng" dirty="0" err="1"/>
              <a:t>Hering</a:t>
            </a:r>
            <a:r>
              <a:rPr lang="en-US" sz="2400" u="sng" dirty="0"/>
              <a:t>-Breuer inflation reflex</a:t>
            </a:r>
            <a:r>
              <a:rPr lang="en-US" sz="2400" dirty="0"/>
              <a:t>: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Triggered to prevent over-inflation of the lungs.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86" y="4071461"/>
            <a:ext cx="36385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3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041880" y="6175022"/>
            <a:ext cx="18473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133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1" y="547513"/>
            <a:ext cx="7450667" cy="67733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n-lt"/>
              </a:rPr>
              <a:t>Pulmonary Mechanoreceptors (2)</a:t>
            </a: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6323" y="1465729"/>
            <a:ext cx="4883355" cy="4574822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200" u="sng" dirty="0"/>
              <a:t>Pulmonary irritant receptors </a:t>
            </a:r>
            <a:r>
              <a:rPr lang="en-US" sz="2200" dirty="0"/>
              <a:t>(PIR)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A.k.a. – </a:t>
            </a:r>
            <a:r>
              <a:rPr lang="en-US" sz="2000" u="sng" dirty="0"/>
              <a:t>rapidly adaptive receptors</a:t>
            </a:r>
            <a:r>
              <a:rPr lang="en-US" sz="2000" dirty="0"/>
              <a:t> on A</a:t>
            </a:r>
            <a:r>
              <a:rPr lang="el-GR" sz="2000" dirty="0"/>
              <a:t>δ</a:t>
            </a:r>
            <a:r>
              <a:rPr lang="en-US" sz="2000" dirty="0"/>
              <a:t> fibers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Detect frequency of breathing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Respond to smoke, smog, and particulates -&gt; cause coughing</a:t>
            </a:r>
          </a:p>
          <a:p>
            <a:pPr>
              <a:spcBef>
                <a:spcPts val="600"/>
              </a:spcBef>
              <a:defRPr/>
            </a:pPr>
            <a:r>
              <a:rPr lang="en-US" sz="2200" u="sng" dirty="0" err="1"/>
              <a:t>Unmyelinated</a:t>
            </a:r>
            <a:r>
              <a:rPr lang="en-US" sz="2200" u="sng" dirty="0"/>
              <a:t> C fibers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Sensory neurons located in lungs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Stimulated by noxious substances such as capsaicin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Produces initial apnea </a:t>
            </a:r>
            <a:r>
              <a:rPr lang="en-US" sz="2000" dirty="0">
                <a:sym typeface="Symbol" pitchFamily="18" charset="2"/>
              </a:rPr>
              <a:t>-&gt; rapid, shallow breathing</a:t>
            </a:r>
          </a:p>
        </p:txBody>
      </p:sp>
      <p:pic>
        <p:nvPicPr>
          <p:cNvPr id="5" name="Picture 4" descr="https://ars.els-cdn.com/content/image/3-s2.0-B978012386525000041X-f41-02-9780123865250.jpg?_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58" y="1349748"/>
            <a:ext cx="5377266" cy="4109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795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1068" y="457200"/>
            <a:ext cx="712893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The Rhythmicity Center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19202" y="1322295"/>
            <a:ext cx="5087469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200" dirty="0"/>
              <a:t>Located in </a:t>
            </a:r>
            <a:r>
              <a:rPr lang="en-US" altLang="en-US" sz="2200" u="sng" dirty="0"/>
              <a:t>medulla</a:t>
            </a:r>
            <a:r>
              <a:rPr lang="en-US" altLang="en-US" sz="2200" dirty="0"/>
              <a:t> oblongata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000" dirty="0"/>
              <a:t>generate automatic basic rhythm of breathing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sz="2000" dirty="0">
                <a:cs typeface="Times New Roman" pitchFamily="18" charset="0"/>
              </a:rPr>
              <a:t>Basic rhythm is irregular, erratic, and unstable. </a:t>
            </a:r>
            <a:r>
              <a:rPr lang="en-US" altLang="en-US" sz="2000" dirty="0"/>
              <a:t>It is </a:t>
            </a:r>
            <a:r>
              <a:rPr lang="en-US" altLang="en-US" sz="2000" u="sng" dirty="0"/>
              <a:t>NOT</a:t>
            </a:r>
            <a:r>
              <a:rPr lang="en-US" altLang="en-US" sz="2000" dirty="0"/>
              <a:t> the normal rhythm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000" dirty="0"/>
              <a:t>Consists of interacting neurons that fire either during inspiration (I neurons) or expiration (E neurons)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000" dirty="0"/>
              <a:t>Quiet expiration is a passive process that occurs when the I neurons are inhibited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200" u="sng" dirty="0"/>
              <a:t>Dorsal respiratory group</a:t>
            </a:r>
            <a:r>
              <a:rPr lang="en-US" altLang="en-US" sz="2200" dirty="0"/>
              <a:t> (DRG) – inspiration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sz="2200" u="sng" dirty="0"/>
              <a:t>Ventral respiratory group</a:t>
            </a:r>
            <a:r>
              <a:rPr lang="en-US" altLang="en-US" sz="2200" dirty="0"/>
              <a:t> (VRG) - expiration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8344879"/>
              </p:ext>
            </p:extLst>
          </p:nvPr>
        </p:nvGraphicFramePr>
        <p:xfrm>
          <a:off x="6626988" y="1996791"/>
          <a:ext cx="4070209" cy="3328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Image" r:id="rId4" imgW="7390476" imgH="6044444" progId="Photoshop.Image.7">
                  <p:embed/>
                </p:oleObj>
              </mc:Choice>
              <mc:Fallback>
                <p:oleObj name="Image" r:id="rId4" imgW="7390476" imgH="6044444" progId="Photoshop.Image.7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988" y="1996791"/>
                        <a:ext cx="4070209" cy="3328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77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1" y="185311"/>
            <a:ext cx="7467600" cy="762000"/>
          </a:xfrm>
        </p:spPr>
        <p:txBody>
          <a:bodyPr>
            <a:normAutofit/>
          </a:bodyPr>
          <a:lstStyle/>
          <a:p>
            <a:pPr>
              <a:spcBef>
                <a:spcPts val="1067"/>
              </a:spcBef>
              <a:defRPr/>
            </a:pPr>
            <a:r>
              <a:rPr lang="en-US" sz="3800" dirty="0">
                <a:latin typeface="+mn-lt"/>
              </a:rPr>
              <a:t>Functions of Respiratory Zone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810" y="1073728"/>
            <a:ext cx="2705099" cy="22957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Respiratory zone: 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Passage of air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Gas exchange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Immune surveillance</a:t>
            </a:r>
          </a:p>
        </p:txBody>
      </p:sp>
      <p:pic>
        <p:nvPicPr>
          <p:cNvPr id="10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71" y="1181376"/>
            <a:ext cx="7072429" cy="4050574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31356"/>
          <a:stretch/>
        </p:blipFill>
        <p:spPr>
          <a:xfrm>
            <a:off x="519228" y="3206663"/>
            <a:ext cx="3802252" cy="33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0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Rectangle 3"/>
          <p:cNvSpPr>
            <a:spLocks noGrp="1" noChangeArrowheads="1"/>
          </p:cNvSpPr>
          <p:nvPr>
            <p:ph type="title"/>
          </p:nvPr>
        </p:nvSpPr>
        <p:spPr>
          <a:xfrm>
            <a:off x="2971801" y="419101"/>
            <a:ext cx="67818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latin typeface="+mn-lt"/>
              </a:rPr>
              <a:t>The Pontine Centers</a:t>
            </a:r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64777" y="1181101"/>
            <a:ext cx="4343400" cy="47371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en-US" sz="2000" dirty="0"/>
              <a:t>Basic rhythm generated by the medullary rhythmicity center must be adjusted by </a:t>
            </a:r>
            <a:r>
              <a:rPr lang="en-US" altLang="en-US" sz="2000" u="sng" dirty="0"/>
              <a:t>pons</a:t>
            </a:r>
            <a:r>
              <a:rPr lang="en-US" altLang="en-US" sz="2000" dirty="0"/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u="sng" dirty="0" err="1"/>
              <a:t>Apneustic</a:t>
            </a:r>
            <a:r>
              <a:rPr lang="en-US" altLang="en-US" sz="2000" u="sng" dirty="0"/>
              <a:t> center</a:t>
            </a:r>
            <a:r>
              <a:rPr lang="en-US" altLang="en-US" sz="2000" dirty="0"/>
              <a:t>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Promotes long inspiration and sharp expiration (</a:t>
            </a:r>
            <a:r>
              <a:rPr lang="en-US" altLang="en-US" sz="2000" dirty="0" err="1"/>
              <a:t>apneustic</a:t>
            </a:r>
            <a:r>
              <a:rPr lang="en-US" altLang="en-US" sz="2000" dirty="0"/>
              <a:t> breathing).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2000" u="sng" dirty="0" err="1"/>
              <a:t>Pneumotaxic</a:t>
            </a:r>
            <a:r>
              <a:rPr lang="en-US" altLang="en-US" sz="2000" u="sng" dirty="0"/>
              <a:t> center</a:t>
            </a:r>
            <a:r>
              <a:rPr lang="en-US" altLang="en-US" sz="2000" dirty="0"/>
              <a:t>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Needs to work together with </a:t>
            </a:r>
            <a:r>
              <a:rPr lang="en-US" altLang="en-US" sz="2000" dirty="0" err="1"/>
              <a:t>apneustic</a:t>
            </a:r>
            <a:r>
              <a:rPr lang="en-US" altLang="en-US" sz="2000" dirty="0"/>
              <a:t> center.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Antagonizes the </a:t>
            </a:r>
            <a:r>
              <a:rPr lang="en-US" altLang="en-US" sz="2000" dirty="0" err="1"/>
              <a:t>apneustic</a:t>
            </a:r>
            <a:r>
              <a:rPr lang="en-US" altLang="en-US" sz="2000" dirty="0"/>
              <a:t> center’s effects.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2000" dirty="0"/>
              <a:t>Inhibits inspiration, thus the normal rhythm.</a:t>
            </a:r>
          </a:p>
        </p:txBody>
      </p:sp>
      <p:graphicFrame>
        <p:nvGraphicFramePr>
          <p:cNvPr id="14339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956289232"/>
              </p:ext>
            </p:extLst>
          </p:nvPr>
        </p:nvGraphicFramePr>
        <p:xfrm>
          <a:off x="6093179" y="3549651"/>
          <a:ext cx="3427340" cy="2766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Image" r:id="rId4" imgW="7441270" imgH="6006349" progId="Photoshop.Image.7">
                  <p:embed/>
                </p:oleObj>
              </mc:Choice>
              <mc:Fallback>
                <p:oleObj name="Image" r:id="rId4" imgW="7441270" imgH="6006349" progId="Photoshop.Image.7">
                  <p:embed/>
                  <p:pic>
                    <p:nvPicPr>
                      <p:cNvPr id="143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79" y="3549651"/>
                        <a:ext cx="3427340" cy="2766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18750" b="48959"/>
          <a:stretch/>
        </p:blipFill>
        <p:spPr>
          <a:xfrm>
            <a:off x="5272518" y="1053353"/>
            <a:ext cx="527596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40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600200" y="228600"/>
            <a:ext cx="868680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8268" y="131296"/>
            <a:ext cx="5187131" cy="6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6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89910" y="2281519"/>
            <a:ext cx="6968067" cy="138853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Questions?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0" y="3818467"/>
            <a:ext cx="617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038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759" y="232868"/>
            <a:ext cx="6958884" cy="618067"/>
          </a:xfrm>
        </p:spPr>
        <p:txBody>
          <a:bodyPr>
            <a:normAutofit fontScale="90000"/>
          </a:bodyPr>
          <a:lstStyle/>
          <a:p>
            <a:pPr>
              <a:spcBef>
                <a:spcPts val="1067"/>
              </a:spcBef>
              <a:defRPr/>
            </a:pPr>
            <a:r>
              <a:rPr lang="en-US" sz="4000" dirty="0">
                <a:latin typeface="+mn-lt"/>
              </a:rPr>
              <a:t>Alveoli Are the Site of Gas Exchange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27969" y="1312102"/>
            <a:ext cx="5536841" cy="4572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400" dirty="0"/>
              <a:t>Alveoli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Total # = ~300 x 10</a:t>
            </a:r>
            <a:r>
              <a:rPr lang="en-US" baseline="30000" dirty="0"/>
              <a:t>6</a:t>
            </a:r>
            <a:r>
              <a:rPr lang="en-US" dirty="0"/>
              <a:t> 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0.25 - 0.5 mm in diameter</a:t>
            </a:r>
            <a:endParaRPr lang="en-US" baseline="30000" dirty="0"/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Total area = 60 - 80 m</a:t>
            </a:r>
            <a:r>
              <a:rPr lang="en-US" baseline="30000" dirty="0"/>
              <a:t>2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sz="2400" dirty="0"/>
              <a:t>Alveolar wall</a:t>
            </a:r>
          </a:p>
          <a:p>
            <a:pPr lvl="1">
              <a:spcBef>
                <a:spcPts val="600"/>
              </a:spcBef>
              <a:defRPr/>
            </a:pPr>
            <a:r>
              <a:rPr lang="en-US" u="sng" dirty="0"/>
              <a:t>Type I alveolar cells</a:t>
            </a:r>
            <a:r>
              <a:rPr lang="en-US" dirty="0"/>
              <a:t> – the major lining cells, accounts for 95-97% of total surface area</a:t>
            </a:r>
          </a:p>
          <a:p>
            <a:pPr lvl="1">
              <a:spcBef>
                <a:spcPts val="600"/>
              </a:spcBef>
              <a:defRPr/>
            </a:pPr>
            <a:r>
              <a:rPr lang="en-US" u="sng" dirty="0"/>
              <a:t>Type II alveolar cells</a:t>
            </a:r>
            <a:r>
              <a:rPr lang="en-US" dirty="0"/>
              <a:t> – production of </a:t>
            </a:r>
            <a:r>
              <a:rPr lang="en-US" u="sng" dirty="0"/>
              <a:t>surfactants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Air-blood barrier = ~0.3 </a:t>
            </a:r>
            <a:r>
              <a:rPr lang="en-US" dirty="0">
                <a:sym typeface="Symbol" pitchFamily="18" charset="2"/>
              </a:rPr>
              <a:t></a:t>
            </a:r>
            <a:r>
              <a:rPr lang="en-US" dirty="0"/>
              <a:t>m	</a:t>
            </a:r>
          </a:p>
        </p:txBody>
      </p:sp>
      <p:graphicFrame>
        <p:nvGraphicFramePr>
          <p:cNvPr id="2050" name="Object 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12604906"/>
              </p:ext>
            </p:extLst>
          </p:nvPr>
        </p:nvGraphicFramePr>
        <p:xfrm>
          <a:off x="7365643" y="2655519"/>
          <a:ext cx="3744556" cy="394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Image" r:id="rId4" imgW="3412900" imgH="3596343" progId="Photoshop.Image.7">
                  <p:embed/>
                </p:oleObj>
              </mc:Choice>
              <mc:Fallback>
                <p:oleObj name="Image" r:id="rId4" imgW="3412900" imgH="3596343" progId="Photoshop.Image.7">
                  <p:embed/>
                  <p:pic>
                    <p:nvPicPr>
                      <p:cNvPr id="205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5643" y="2655519"/>
                        <a:ext cx="3744556" cy="3943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83206"/>
              </p:ext>
            </p:extLst>
          </p:nvPr>
        </p:nvGraphicFramePr>
        <p:xfrm>
          <a:off x="7670281" y="232868"/>
          <a:ext cx="2593710" cy="222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Image" r:id="rId6" imgW="3250794" imgH="2793651" progId="Photoshop.Image.7">
                  <p:embed/>
                </p:oleObj>
              </mc:Choice>
              <mc:Fallback>
                <p:oleObj name="Image" r:id="rId6" imgW="3250794" imgH="2793651" progId="Photoshop.Image.7">
                  <p:embed/>
                  <p:pic>
                    <p:nvPicPr>
                      <p:cNvPr id="20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281" y="232868"/>
                        <a:ext cx="2593710" cy="222825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1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pPr>
              <a:spcBef>
                <a:spcPts val="1067"/>
              </a:spcBef>
              <a:defRPr/>
            </a:pPr>
            <a:r>
              <a:rPr lang="en-US" sz="4000" dirty="0">
                <a:latin typeface="+mn-lt"/>
              </a:rPr>
              <a:t>Capillary Net Over Alveolar Sacs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72" y="1484314"/>
            <a:ext cx="4781550" cy="455771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45" y="1690688"/>
            <a:ext cx="5047955" cy="4351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68230" y="6143128"/>
            <a:ext cx="4770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Scanning electron micrograph of capillary net over alveoli.</a:t>
            </a:r>
          </a:p>
        </p:txBody>
      </p:sp>
    </p:spTree>
    <p:extLst>
      <p:ext uri="{BB962C8B-B14F-4D97-AF65-F5344CB8AC3E}">
        <p14:creationId xmlns:p14="http://schemas.microsoft.com/office/powerpoint/2010/main" val="246848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4308</Words>
  <Application>Microsoft Office PowerPoint</Application>
  <PresentationFormat>Widescreen</PresentationFormat>
  <Paragraphs>607</Paragraphs>
  <Slides>72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MS PGothic</vt:lpstr>
      <vt:lpstr>MS PGothic</vt:lpstr>
      <vt:lpstr>Arial</vt:lpstr>
      <vt:lpstr>Calibri</vt:lpstr>
      <vt:lpstr>Calibri Light</vt:lpstr>
      <vt:lpstr>Microsoft Sans Serif</vt:lpstr>
      <vt:lpstr>Monotype Sorts</vt:lpstr>
      <vt:lpstr>PMingLiU</vt:lpstr>
      <vt:lpstr>PMingLiU</vt:lpstr>
      <vt:lpstr>Symbol</vt:lpstr>
      <vt:lpstr>Times</vt:lpstr>
      <vt:lpstr>Times New Roman</vt:lpstr>
      <vt:lpstr>Office Theme</vt:lpstr>
      <vt:lpstr>Image</vt:lpstr>
      <vt:lpstr>Chapter 16 Respiratory Physiology</vt:lpstr>
      <vt:lpstr>Lecture Outline</vt:lpstr>
      <vt:lpstr>Chapter 16 Respiratory Physiology</vt:lpstr>
      <vt:lpstr>Functions of the Respiratory System</vt:lpstr>
      <vt:lpstr>Pulmonary Structures</vt:lpstr>
      <vt:lpstr>Functions of Conducting Zone</vt:lpstr>
      <vt:lpstr>Functions of Respiratory Zone</vt:lpstr>
      <vt:lpstr>Alveoli Are the Site of Gas Exchange</vt:lpstr>
      <vt:lpstr>Capillary Net Over Alveolar Sacs</vt:lpstr>
      <vt:lpstr>Very Thin Diffusion Barrier for Gas Exchange</vt:lpstr>
      <vt:lpstr>Thoracic Cavity</vt:lpstr>
      <vt:lpstr>Respiratory Muscles and Inspiration</vt:lpstr>
      <vt:lpstr>Respiratory Muscles and Expiration</vt:lpstr>
      <vt:lpstr>Chapter 16 Respiratory Physiology</vt:lpstr>
      <vt:lpstr>Physics of Gas Pressures 1</vt:lpstr>
      <vt:lpstr>Pressure Gradients</vt:lpstr>
      <vt:lpstr>Pressure Gradients</vt:lpstr>
      <vt:lpstr>3 Pressures to Follow</vt:lpstr>
      <vt:lpstr>Natural Properties of Lungs &amp; Chest Wall</vt:lpstr>
      <vt:lpstr>Importance of the Pleural Space</vt:lpstr>
      <vt:lpstr>Mechanics of Breathing (Ventilation)</vt:lpstr>
      <vt:lpstr>Alveolar &amp; Pleural P</vt:lpstr>
      <vt:lpstr>Pulmonary Volumes, Capacities, &amp; Function Tests</vt:lpstr>
      <vt:lpstr>Pulmonary Volumes &amp; Capacities</vt:lpstr>
      <vt:lpstr>Dead Space</vt:lpstr>
      <vt:lpstr>Ventilation-Perfusion Ratio (V/Q)</vt:lpstr>
      <vt:lpstr>Ventilation-Perfusion Ratio (V/Q)</vt:lpstr>
      <vt:lpstr>Chapter 16 Respiratory Physiology</vt:lpstr>
      <vt:lpstr>Factors Affecting Ventilation</vt:lpstr>
      <vt:lpstr>Surface Tension</vt:lpstr>
      <vt:lpstr>Surfactants</vt:lpstr>
      <vt:lpstr>Pulmonary Disorders (1)</vt:lpstr>
      <vt:lpstr>Pulmonary Disorders (2)</vt:lpstr>
      <vt:lpstr>Pulmonary Disorders (3)</vt:lpstr>
      <vt:lpstr>Pulmonary Disorders (4)</vt:lpstr>
      <vt:lpstr>Chapter 16 Respiratory Physiology</vt:lpstr>
      <vt:lpstr>Physics of Gas Pressures 2</vt:lpstr>
      <vt:lpstr>Physics of Gas Pressures 3</vt:lpstr>
      <vt:lpstr>The Concept of “Dissolved O2”</vt:lpstr>
      <vt:lpstr>Respiration and Pressure Gradient</vt:lpstr>
      <vt:lpstr>Pulmonary Circulation vs. Systemic Circulation</vt:lpstr>
      <vt:lpstr>Partial Pressures of Gases</vt:lpstr>
      <vt:lpstr>CO2 Diffuses Much More Readily in Plasma Than O2</vt:lpstr>
      <vt:lpstr>Forms of O2 Transport</vt:lpstr>
      <vt:lpstr>Hemoglobin</vt:lpstr>
      <vt:lpstr>Problems Related to Hemoglobin</vt:lpstr>
      <vt:lpstr>Hb-O2 Dissociation Curve</vt:lpstr>
      <vt:lpstr>Hb-O2 Saturation</vt:lpstr>
      <vt:lpstr>Hb-O2 Saturation: Affinity of Hb for O2 Changes</vt:lpstr>
      <vt:lpstr>Hb-O2 Saturation: A More Helpful Figure</vt:lpstr>
      <vt:lpstr>Factors Affecting Hb-O2 Curve</vt:lpstr>
      <vt:lpstr>Factors Affecting Hb-O2 Curve</vt:lpstr>
      <vt:lpstr>2,3-DPG Alters Affinity of Hb for O2</vt:lpstr>
      <vt:lpstr>Muscle Myoglobin</vt:lpstr>
      <vt:lpstr>Chapter 16 Respiratory Physiology</vt:lpstr>
      <vt:lpstr>Acid-Base Balance Part I</vt:lpstr>
      <vt:lpstr>Bicarbonate Buffer System</vt:lpstr>
      <vt:lpstr>Acid-Base Balance</vt:lpstr>
      <vt:lpstr>Respiratory Acid-Base Balance</vt:lpstr>
      <vt:lpstr>Respiratory Acid-Base Balance</vt:lpstr>
      <vt:lpstr>Now You Are Ready for CO2 Transport</vt:lpstr>
      <vt:lpstr>Now You Are Ready for CO2 Transport</vt:lpstr>
      <vt:lpstr>Chapter 16 Respiratory Physiology</vt:lpstr>
      <vt:lpstr>Regulation of Breathing</vt:lpstr>
      <vt:lpstr>Sensors – Chemoreceptors</vt:lpstr>
      <vt:lpstr>Reminder</vt:lpstr>
      <vt:lpstr>Pulmonary Mechanoreceptors (1)</vt:lpstr>
      <vt:lpstr>Pulmonary Mechanoreceptors (2)</vt:lpstr>
      <vt:lpstr>The Rhythmicity Center</vt:lpstr>
      <vt:lpstr>The Pontine Centers</vt:lpstr>
      <vt:lpstr>Overview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Eubig</dc:creator>
  <cp:lastModifiedBy>Paul Eubig</cp:lastModifiedBy>
  <cp:revision>144</cp:revision>
  <dcterms:created xsi:type="dcterms:W3CDTF">2020-02-26T21:58:11Z</dcterms:created>
  <dcterms:modified xsi:type="dcterms:W3CDTF">2021-01-07T17:15:06Z</dcterms:modified>
</cp:coreProperties>
</file>